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77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57" r:id="rId13"/>
    <p:sldId id="278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8" r:id="rId25"/>
    <p:sldId id="297" r:id="rId26"/>
    <p:sldId id="299" r:id="rId27"/>
    <p:sldId id="300" r:id="rId28"/>
    <p:sldId id="301" r:id="rId29"/>
    <p:sldId id="273" r:id="rId30"/>
  </p:sldIdLst>
  <p:sldSz cx="12192000" cy="6858000"/>
  <p:notesSz cx="6858000" cy="12192000"/>
  <p:embeddedFontLst>
    <p:embeddedFont>
      <p:font typeface="MiSans" panose="02010600030101010101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1717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6DA6A-4128-9B66-6511-8C1981B26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CA4CAF-8A73-762E-F0BE-436534319F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BDBA08-8C0A-74C3-4F19-8E128FDBCD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D323D-A10B-4CE3-0771-A8B7521B80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34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4FB3A-9C49-9DA6-C61A-12785C42A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6FF8BE-493D-3EAA-8735-1AB089FDE2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70629B-018C-4383-EBF6-9FA738A32E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A78A31-C10E-50B2-AC07-6EF5003A3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63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C2513-07CF-A252-C675-523D7DED2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4C682E-5621-FFA9-5676-B21D3400A8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23CC-2755-6D40-A656-3C05CD2669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E162D-8508-3575-11CC-DFC5C35DDB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6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D2279-C3C8-4CD2-A516-982970326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8B91C3-3452-4A77-B157-D37A0C428C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39D1C7-F2CD-EB6B-178F-C925B9A70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B69990-8D8E-F943-C171-F5AB664FDB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5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07F21-FE85-C6C3-DC0F-B3F1C1EDC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573614-0DBD-EB4D-B50A-F0C78B6995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9C221E-6C46-F12E-AB72-825670A46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DDB00-EC35-CCBB-F963-9C941D8643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099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77313-CE51-C6CF-0EAD-A22C140DE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189CC1-F3EA-4485-3313-333A28AA62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A4A253-E149-1650-893E-C52E3C5E2A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75629-8539-B930-500B-C51FD0AC2C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233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A5DEF-6130-D76C-3B2E-95668286C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ACFCB9-C089-05D0-C45B-0AB3866DB7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9B13E3-1B11-566B-8924-E978326F56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0C50D-E929-3281-C5F6-E36FE4575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393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16EB9-09D5-FCA3-BAF7-12DB6DF2D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7CF5FA-F5BA-ECB7-8DB0-38CF132C42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058281-2823-6CA6-604B-BE459708BC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A1627-E46F-EAD9-C41B-EADC8A4674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23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CB9F8-DDA3-D195-6495-582EDA6ED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38CA00-F27E-9E69-9C53-564304BAF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4C7294-9FC8-6AE0-815D-7878A95EC9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D8C02-68F0-1A36-F0E5-225E1B92F4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55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E7FCD-9B29-20B6-8277-DE08D3F92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46D85-A690-284D-DAF8-D14FFCD950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177CF5-8294-6ABC-F059-D1FC4E635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AA777-E801-6D2A-FBD3-1F542F825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264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CF0FA-7A85-C047-8FB6-0786AFA10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F466F3-DE87-1352-7385-7DAEC61D96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367246-B84B-07A5-64E3-ACDB71EB8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9A404-639C-AC6A-DF9A-4692F48CF5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375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BF37B-A039-B865-1F07-F0F5C2763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943DBA-9758-B326-F6F1-29EAF18B31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AE3F4D-398A-B7BD-990A-75F495C4CB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A860D-037C-C654-6623-4A21AC308C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639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C2504-6A75-046F-0D44-168D40394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27DAC5-BF49-5FD9-2CAE-56F01BCE0C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B04870-A7D4-4FC0-5ADA-5F638D600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254CA-CF80-589E-8991-F77FB3C24A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064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B3304-07CA-212C-155A-4908175A7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5C2BAC-6A8E-A8F5-DD32-C584ECD189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7CEF76-DEEF-9C5E-CD72-5AC5CC17B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81F821-0275-A25E-BF97-798E7D8369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46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4AE7E-3639-B6E7-96CA-BFA361882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2235A3-CC1E-3BAE-8B53-62B9BFE084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574DCF-3FBB-5473-7DC2-5C997710EB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831A1B-A20B-4017-AFE6-6B17292DB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59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A0513-A848-3ABD-AC00-43B7097C4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8E769C-EFBD-E7F2-9FBA-D49054BBF2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82E274-B225-28BD-0F72-70F71AC03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40840-C237-DAC2-4B5F-B1B062EFA4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723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8E81E-455A-F230-D564-6ACBF3610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38EF26-AB39-1ABC-FB5F-8B37A219D9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FD51B4-F6CE-40A3-2F98-8CD1077760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6E0A7D-FAE4-8F93-AB8D-7720F64CF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717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DE00E-7C67-572F-2589-EFBFAE54E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84C783-D8D2-55E5-E2C5-9481616C05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54145C-78FA-2498-3E43-D466FD65C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83C8A-1395-995E-DA0E-2858BE289A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920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5CBAF-F3FE-2920-1890-68C7D96F5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CFE8C-8D9E-341E-C2EE-1C3E44D817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58786-1C31-23B3-EA2E-A0F023D00F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AE5F9-85EB-48D4-B268-08C8BC358D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9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AAC42-85B3-5ED9-1351-566150B5B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5CDEE8-340B-5DA8-C42E-A36F26B758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3871DA-89A3-F0FF-B731-1ACD80A99B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05F20-9EDA-6518-AE2A-16D876552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7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02D89-C1DB-B737-7657-D37892328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F89BA7-78E4-4A40-C166-B9291E97A6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F1368B-7595-59EA-51C0-5A5E3574ED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3D857-1BBB-3353-07A2-568F1E33E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9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FE271-8A76-F877-A318-BEBD74C85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183B26-E1CC-FCF7-7BEF-90267E684A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63E88C-0F8C-1979-0A1C-4A6AE0A9DE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DCCE6-49EB-AEFC-273F-BD9F165C29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09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C65BF-281B-3C4A-8ACB-5753B69BF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31836-479F-9555-2F9E-A6E4DB4C0C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5F6878-84C3-6717-6585-7E9872A38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B58D5-5415-6B22-C993-269BFD4D8D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03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91E47-5A25-43D7-7BCD-C55FBBA76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426C61-3A3D-4B84-DE15-20CA445CDB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AA156E-DC79-D2DA-6F1C-00F9CC977B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2A385-5168-D00C-B872-EBC200BF88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30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0A4D-3274-1F0D-88D2-21DF4CB6C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A516FF-C05C-30D2-5A9B-D1AEA3B0A9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58FEB2-9B1F-F18F-7BAB-C4D91937A5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790E7-2DF3-DAF1-CBAC-8ADE1FBC93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69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9.png"/><Relationship Id="rId4" Type="http://schemas.openxmlformats.org/officeDocument/2006/relationships/image" Target="../media/image6.png"/><Relationship Id="rId9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hyperlink" Target="https://optimus-solver.com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>
            <a:off x="4814570" y="3940175"/>
            <a:ext cx="655574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Text 2"/>
          <p:cNvSpPr/>
          <p:nvPr/>
        </p:nvSpPr>
        <p:spPr>
          <a:xfrm>
            <a:off x="8886825" y="4891405"/>
            <a:ext cx="2567305" cy="4292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086735" y="970915"/>
            <a:ext cx="81661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rgbClr val="FFFFFF"/>
                </a:solidFill>
                <a:latin typeface="+mn-ea"/>
                <a:cs typeface="MiSans" pitchFamily="34" charset="-120"/>
              </a:rPr>
              <a:t>2025/11/21</a:t>
            </a:r>
            <a:endParaRPr lang="en-US" sz="1600" dirty="0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2562670" y="1558225"/>
            <a:ext cx="8595995" cy="24771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lang="en-US" sz="6000" dirty="0">
                <a:solidFill>
                  <a:srgbClr val="FFFFFF"/>
                </a:solidFill>
                <a:latin typeface="+mn-ea"/>
                <a:cs typeface="MiSans" pitchFamily="34" charset="-120"/>
              </a:rPr>
              <a:t>OptiMUS-0.3</a:t>
            </a: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项目实现全景解析</a:t>
            </a:r>
            <a:endParaRPr lang="en-US" sz="16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BF7AFA28-AE54-E857-5AD8-F4013F327FBE}"/>
              </a:ext>
            </a:extLst>
          </p:cNvPr>
          <p:cNvSpPr/>
          <p:nvPr/>
        </p:nvSpPr>
        <p:spPr>
          <a:xfrm>
            <a:off x="5693040" y="4044226"/>
            <a:ext cx="6212571" cy="11396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zh-CN" alt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程彦彰  王云峰</a:t>
            </a:r>
            <a:endParaRPr lang="en-US" altLang="zh-CN" sz="3600" b="1" dirty="0">
              <a:solidFill>
                <a:srgbClr val="FFFFFF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马梓灿  常宇轩</a:t>
            </a: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E6189515-20D1-E125-A032-41CB55BC6D18}"/>
              </a:ext>
            </a:extLst>
          </p:cNvPr>
          <p:cNvSpPr/>
          <p:nvPr/>
        </p:nvSpPr>
        <p:spPr>
          <a:xfrm>
            <a:off x="1875932" y="1322775"/>
            <a:ext cx="5288439" cy="46898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 err="1">
                <a:solidFill>
                  <a:srgbClr val="FFFFFF"/>
                </a:solidFill>
                <a:latin typeface="+mn-ea"/>
                <a:cs typeface="MiSans" pitchFamily="34" charset="-120"/>
              </a:rPr>
              <a:t>LLM辅助求解器前沿进展</a:t>
            </a:r>
            <a:endParaRPr lang="en-US" sz="32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B6CA7D-BDE7-A9B4-7869-DD175BA95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293D8391-B357-A30D-19C8-E5B9DA7B9BD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6593CBCC-B992-C36F-5C59-C533F958F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C585FB2C-AE2B-5037-3A5D-8D66666433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889621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6BAAE0EB-92AE-B122-2466-8E232729CF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80ACE758-296E-6891-FCD8-AFDAA87B4B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F9CEE6DA-4D28-D332-BA30-06FEB6DBF0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80F178FA-D3D9-866E-0655-502451D0CA94}"/>
              </a:ext>
            </a:extLst>
          </p:cNvPr>
          <p:cNvSpPr/>
          <p:nvPr/>
        </p:nvSpPr>
        <p:spPr>
          <a:xfrm>
            <a:off x="1038515" y="201295"/>
            <a:ext cx="998445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打破核心壁垒方向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11EC5EA-BB43-C7C3-094D-91C165CE0840}"/>
              </a:ext>
            </a:extLst>
          </p:cNvPr>
          <p:cNvSpPr txBox="1"/>
          <p:nvPr/>
        </p:nvSpPr>
        <p:spPr>
          <a:xfrm>
            <a:off x="1172381" y="1907207"/>
            <a:ext cx="961673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建模壁垒不是 “数学难”，而是 “把现实问题转化为数学问题” 的能力难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E57F387-928F-8FE7-4FB1-BA6C29CF3058}"/>
              </a:ext>
            </a:extLst>
          </p:cNvPr>
          <p:cNvSpPr txBox="1"/>
          <p:nvPr/>
        </p:nvSpPr>
        <p:spPr>
          <a:xfrm>
            <a:off x="1172381" y="3482905"/>
            <a:ext cx="99518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自动化工具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：比如 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OptiMUS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，输入 “大白话” 自动生成模型（不用懂数学）</a:t>
            </a:r>
          </a:p>
          <a:p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简化工具：把专家技巧做成 “模板”，普通人套公式就行</a:t>
            </a:r>
          </a:p>
          <a:p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普及认知：让更多人知道 “建模其实是翻译 + 选工具”</a:t>
            </a:r>
          </a:p>
        </p:txBody>
      </p:sp>
    </p:spTree>
    <p:extLst>
      <p:ext uri="{BB962C8B-B14F-4D97-AF65-F5344CB8AC3E}">
        <p14:creationId xmlns:p14="http://schemas.microsoft.com/office/powerpoint/2010/main" val="245171878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7DB80E-BADB-9477-6E41-B7632800E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5AE6B2F-53B5-4265-54D6-6C85D2C4F146}"/>
              </a:ext>
            </a:extLst>
          </p:cNvPr>
          <p:cNvSpPr txBox="1"/>
          <p:nvPr/>
        </p:nvSpPr>
        <p:spPr>
          <a:xfrm>
            <a:off x="1571349" y="2743199"/>
            <a:ext cx="680029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+mn-ea"/>
              </a:rPr>
              <a:t>我们要讲的就是三个方向中的自动化工具</a:t>
            </a:r>
            <a:r>
              <a:rPr lang="en-US" altLang="zh-CN" sz="4400" dirty="0">
                <a:latin typeface="+mn-ea"/>
              </a:rPr>
              <a:t>-----Optimus</a:t>
            </a:r>
            <a:endParaRPr lang="zh-CN" altLang="en-US" sz="4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1734284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5-d3k7jg8s8jdo4os5e4j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845" y="180282"/>
            <a:ext cx="4876800" cy="99377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5-d3k7jg8s8jdo4os5e4j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735" y="1235710"/>
            <a:ext cx="4876800" cy="99377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0-11:13:05-d3k7jg8s8jdo4os5e4j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000" y="2369502"/>
            <a:ext cx="4876800" cy="99377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0-11:13:05-d3k7jg8s8jdo4os5e4j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665" y="3597593"/>
            <a:ext cx="4876800" cy="99377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10-10-11:13:06-d3k7jggs8jdo4os5e4n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47420" y="0"/>
            <a:ext cx="6772910" cy="685800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05-d3k7jg8s8jdo4os5e4l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9355" y="1819275"/>
            <a:ext cx="3218815" cy="3218815"/>
          </a:xfrm>
          <a:prstGeom prst="rect">
            <a:avLst/>
          </a:prstGeom>
        </p:spPr>
      </p:pic>
      <p:sp>
        <p:nvSpPr>
          <p:cNvPr id="8" name="Shape 0"/>
          <p:cNvSpPr/>
          <p:nvPr/>
        </p:nvSpPr>
        <p:spPr>
          <a:xfrm>
            <a:off x="4737735" y="389832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9" name="Text 1"/>
          <p:cNvSpPr/>
          <p:nvPr/>
        </p:nvSpPr>
        <p:spPr>
          <a:xfrm>
            <a:off x="4981575" y="80454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2"/>
          <p:cNvSpPr/>
          <p:nvPr/>
        </p:nvSpPr>
        <p:spPr>
          <a:xfrm>
            <a:off x="5166995" y="1435100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11" name="Text 3"/>
          <p:cNvSpPr/>
          <p:nvPr/>
        </p:nvSpPr>
        <p:spPr>
          <a:xfrm>
            <a:off x="5486400" y="198818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4"/>
          <p:cNvSpPr/>
          <p:nvPr/>
        </p:nvSpPr>
        <p:spPr>
          <a:xfrm>
            <a:off x="5454650" y="2596197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13" name="Text 5"/>
          <p:cNvSpPr/>
          <p:nvPr/>
        </p:nvSpPr>
        <p:spPr>
          <a:xfrm>
            <a:off x="5825490" y="3191510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6"/>
          <p:cNvSpPr/>
          <p:nvPr/>
        </p:nvSpPr>
        <p:spPr>
          <a:xfrm>
            <a:off x="5607685" y="3812858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15" name="Text 7"/>
          <p:cNvSpPr/>
          <p:nvPr/>
        </p:nvSpPr>
        <p:spPr>
          <a:xfrm>
            <a:off x="5471160" y="436689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8"/>
          <p:cNvSpPr/>
          <p:nvPr/>
        </p:nvSpPr>
        <p:spPr>
          <a:xfrm>
            <a:off x="1620520" y="2779395"/>
            <a:ext cx="2174240" cy="975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zh-CN" altLang="en-US" sz="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流程</a:t>
            </a:r>
            <a:endParaRPr lang="en-US" sz="1600" dirty="0"/>
          </a:p>
        </p:txBody>
      </p:sp>
      <p:sp>
        <p:nvSpPr>
          <p:cNvPr id="17" name="Text 9"/>
          <p:cNvSpPr/>
          <p:nvPr/>
        </p:nvSpPr>
        <p:spPr>
          <a:xfrm>
            <a:off x="1548765" y="3736340"/>
            <a:ext cx="2359660" cy="4660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PROCESS</a:t>
            </a:r>
            <a:endParaRPr lang="en-US" sz="1600" dirty="0">
              <a:latin typeface="+mn-ea"/>
            </a:endParaRPr>
          </a:p>
        </p:txBody>
      </p:sp>
      <p:pic>
        <p:nvPicPr>
          <p:cNvPr id="18" name="Image 6" descr="https://kimi-img.moonshot.cn/pub/slides/slides_tmpl/image/25-10-10-11:13:05-d3k7jg8s8jdo4os5e4h0.png"/>
          <p:cNvPicPr>
            <a:picLocks noChangeAspect="1"/>
          </p:cNvPicPr>
          <p:nvPr/>
        </p:nvPicPr>
        <p:blipFill>
          <a:blip r:embed="rId7">
            <a:alphaModFix amt="37000"/>
          </a:blip>
          <a:srcRect t="226" r="321" b="228"/>
          <a:stretch/>
        </p:blipFill>
        <p:spPr>
          <a:xfrm>
            <a:off x="1031240" y="2090420"/>
            <a:ext cx="589280" cy="556895"/>
          </a:xfrm>
          <a:prstGeom prst="rect">
            <a:avLst/>
          </a:prstGeom>
        </p:spPr>
      </p:pic>
      <p:pic>
        <p:nvPicPr>
          <p:cNvPr id="19" name="Image 7" descr="https://kimi-img.moonshot.cn/pub/slides/slides_tmpl/image/25-10-10-11:13:05-d3k7jg8s8jdo4os5e4kg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99775" y="1148080"/>
            <a:ext cx="1115695" cy="5120640"/>
          </a:xfrm>
          <a:prstGeom prst="rect">
            <a:avLst/>
          </a:prstGeom>
        </p:spPr>
      </p:pic>
      <p:pic>
        <p:nvPicPr>
          <p:cNvPr id="20" name="Image 8" descr="https://kimi-img.moonshot.cn/pub/slides/slides_tmpl/image/25-10-10-11:13:05-d3k7jg8s8jdo4os5e4k0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6505" y="1569085"/>
            <a:ext cx="304800" cy="250190"/>
          </a:xfrm>
          <a:prstGeom prst="rect">
            <a:avLst/>
          </a:prstGeom>
        </p:spPr>
      </p:pic>
      <p:pic>
        <p:nvPicPr>
          <p:cNvPr id="21" name="Image 9" descr="https://kimi-img.moonshot.cn/pub/slides/slides_tmpl/image/25-10-10-11:13:05-d3k7jg8s8jdo4os5e4k0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960000">
            <a:off x="1031240" y="5024120"/>
            <a:ext cx="397510" cy="326390"/>
          </a:xfrm>
          <a:prstGeom prst="rect">
            <a:avLst/>
          </a:prstGeom>
        </p:spPr>
      </p:pic>
      <p:pic>
        <p:nvPicPr>
          <p:cNvPr id="22" name="Image 10" descr="https://kimi-img.moonshot.cn/pub/slides/slides_tmpl/image/25-10-10-11:13:05-d3k7jg8s8jdo4os5e4k0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9775" y="727075"/>
            <a:ext cx="513080" cy="421005"/>
          </a:xfrm>
          <a:prstGeom prst="rect">
            <a:avLst/>
          </a:prstGeom>
        </p:spPr>
      </p:pic>
      <p:pic>
        <p:nvPicPr>
          <p:cNvPr id="23" name="Image 11" descr="https://kimi-img.moonshot.cn/pub/slides/slides_tmpl/image/25-10-10-11:13:05-d3k7jg8s8jdo4os5e4j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744" y="4811568"/>
            <a:ext cx="4876800" cy="993775"/>
          </a:xfrm>
          <a:prstGeom prst="rect">
            <a:avLst/>
          </a:prstGeom>
        </p:spPr>
      </p:pic>
      <p:sp>
        <p:nvSpPr>
          <p:cNvPr id="24" name="Shape 10"/>
          <p:cNvSpPr/>
          <p:nvPr/>
        </p:nvSpPr>
        <p:spPr>
          <a:xfrm>
            <a:off x="5223764" y="5026833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25" name="Text 11"/>
          <p:cNvSpPr/>
          <p:nvPr/>
        </p:nvSpPr>
        <p:spPr>
          <a:xfrm>
            <a:off x="4888865" y="5660390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Text 12"/>
          <p:cNvSpPr/>
          <p:nvPr/>
        </p:nvSpPr>
        <p:spPr>
          <a:xfrm>
            <a:off x="4757420" y="427932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7" name="Text 13"/>
          <p:cNvSpPr/>
          <p:nvPr/>
        </p:nvSpPr>
        <p:spPr>
          <a:xfrm>
            <a:off x="5207000" y="440632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问题输入</a:t>
            </a:r>
            <a:r>
              <a:rPr lang="en-US" sz="2000" b="1" dirty="0" err="1">
                <a:solidFill>
                  <a:srgbClr val="000000"/>
                </a:solidFill>
                <a:latin typeface="+mn-ea"/>
                <a:cs typeface="MiSans" pitchFamily="34" charset="-120"/>
              </a:rPr>
              <a:t>与初始化</a:t>
            </a:r>
            <a:endParaRPr lang="en-US" sz="1600" dirty="0">
              <a:latin typeface="+mn-ea"/>
            </a:endParaRPr>
          </a:p>
        </p:txBody>
      </p:sp>
      <p:sp>
        <p:nvSpPr>
          <p:cNvPr id="28" name="Text 14"/>
          <p:cNvSpPr/>
          <p:nvPr/>
        </p:nvSpPr>
        <p:spPr>
          <a:xfrm>
            <a:off x="5165725" y="1466215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9" name="Text 15"/>
          <p:cNvSpPr/>
          <p:nvPr/>
        </p:nvSpPr>
        <p:spPr>
          <a:xfrm>
            <a:off x="5636260" y="1485900"/>
            <a:ext cx="4092575" cy="4800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参数与</a:t>
            </a:r>
            <a:r>
              <a:rPr lang="en-US" altLang="zh-CN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Clause</a:t>
            </a: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提取</a:t>
            </a:r>
            <a:endParaRPr lang="en-US" sz="1600" dirty="0">
              <a:latin typeface="+mn-ea"/>
            </a:endParaRPr>
          </a:p>
        </p:txBody>
      </p:sp>
      <p:sp>
        <p:nvSpPr>
          <p:cNvPr id="30" name="Text 16"/>
          <p:cNvSpPr/>
          <p:nvPr/>
        </p:nvSpPr>
        <p:spPr>
          <a:xfrm>
            <a:off x="5453380" y="2627312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1" name="Text 17"/>
          <p:cNvSpPr/>
          <p:nvPr/>
        </p:nvSpPr>
        <p:spPr>
          <a:xfrm>
            <a:off x="5923915" y="2633027"/>
            <a:ext cx="3766185" cy="4591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数学形式化</a:t>
            </a:r>
            <a:r>
              <a:rPr lang="en-US" altLang="zh-CN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(Clause</a:t>
            </a: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建模</a:t>
            </a:r>
            <a:r>
              <a:rPr lang="en-US" altLang="zh-CN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)</a:t>
            </a:r>
            <a:endParaRPr lang="en-US" sz="1600" dirty="0">
              <a:latin typeface="+mn-ea"/>
            </a:endParaRPr>
          </a:p>
        </p:txBody>
      </p:sp>
      <p:sp>
        <p:nvSpPr>
          <p:cNvPr id="32" name="Text 18"/>
          <p:cNvSpPr/>
          <p:nvPr/>
        </p:nvSpPr>
        <p:spPr>
          <a:xfrm>
            <a:off x="5627370" y="3850958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3" name="Text 19"/>
          <p:cNvSpPr/>
          <p:nvPr/>
        </p:nvSpPr>
        <p:spPr>
          <a:xfrm>
            <a:off x="6076950" y="3863658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代码生成与组装</a:t>
            </a:r>
            <a:endParaRPr lang="en-US" sz="1600" dirty="0">
              <a:latin typeface="+mn-ea"/>
            </a:endParaRPr>
          </a:p>
        </p:txBody>
      </p:sp>
      <p:sp>
        <p:nvSpPr>
          <p:cNvPr id="34" name="Text 20"/>
          <p:cNvSpPr/>
          <p:nvPr/>
        </p:nvSpPr>
        <p:spPr>
          <a:xfrm>
            <a:off x="5243449" y="5064933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5" name="Text 21"/>
          <p:cNvSpPr/>
          <p:nvPr/>
        </p:nvSpPr>
        <p:spPr>
          <a:xfrm>
            <a:off x="5693029" y="5077633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迭代调试与误差修正</a:t>
            </a:r>
            <a:endParaRPr lang="en-US" sz="1600" dirty="0">
              <a:latin typeface="+mn-ea"/>
            </a:endParaRPr>
          </a:p>
        </p:txBody>
      </p:sp>
      <p:pic>
        <p:nvPicPr>
          <p:cNvPr id="39" name="Image 11" descr="https://kimi-img.moonshot.cn/pub/slides/slides_tmpl/image/25-10-10-11:13:05-d3k7jg8s8jdo4os5e4jg.png">
            <a:extLst>
              <a:ext uri="{FF2B5EF4-FFF2-40B4-BE49-F238E27FC236}">
                <a16:creationId xmlns:a16="http://schemas.microsoft.com/office/drawing/2014/main" id="{30DF4168-631B-08F3-F41D-7D953AE995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2775" y="5824556"/>
            <a:ext cx="4876800" cy="993775"/>
          </a:xfrm>
          <a:prstGeom prst="rect">
            <a:avLst/>
          </a:prstGeom>
        </p:spPr>
      </p:pic>
      <p:sp>
        <p:nvSpPr>
          <p:cNvPr id="40" name="Shape 10">
            <a:extLst>
              <a:ext uri="{FF2B5EF4-FFF2-40B4-BE49-F238E27FC236}">
                <a16:creationId xmlns:a16="http://schemas.microsoft.com/office/drawing/2014/main" id="{298FE12F-4A9D-9188-9B99-4E44787C5EB6}"/>
              </a:ext>
            </a:extLst>
          </p:cNvPr>
          <p:cNvSpPr/>
          <p:nvPr/>
        </p:nvSpPr>
        <p:spPr>
          <a:xfrm>
            <a:off x="4836795" y="6039821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41" name="Text 20">
            <a:extLst>
              <a:ext uri="{FF2B5EF4-FFF2-40B4-BE49-F238E27FC236}">
                <a16:creationId xmlns:a16="http://schemas.microsoft.com/office/drawing/2014/main" id="{4849AA58-E1C6-ADE9-E221-30616F29B631}"/>
              </a:ext>
            </a:extLst>
          </p:cNvPr>
          <p:cNvSpPr/>
          <p:nvPr/>
        </p:nvSpPr>
        <p:spPr>
          <a:xfrm>
            <a:off x="4856480" y="6077921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2" name="Text 21">
            <a:extLst>
              <a:ext uri="{FF2B5EF4-FFF2-40B4-BE49-F238E27FC236}">
                <a16:creationId xmlns:a16="http://schemas.microsoft.com/office/drawing/2014/main" id="{D0EC3D7A-6CCE-0DF1-38E8-39099480694F}"/>
              </a:ext>
            </a:extLst>
          </p:cNvPr>
          <p:cNvSpPr/>
          <p:nvPr/>
        </p:nvSpPr>
        <p:spPr>
          <a:xfrm>
            <a:off x="5306060" y="6090621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求解与结果输出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178551-34D6-3704-2762-8D7CEF9E7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B884AE08-4CD5-F65E-EC19-2418EB85BB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DA2C1A68-B2D7-875E-3A9B-3375030D0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576A147F-C36C-945D-C4B8-5EFB6CFFB4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981805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CDB83BDE-B26D-D94C-7CA2-CFF7EF5BBA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5F78E577-FD17-FF2A-2556-4403701212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E500CE93-78E7-8B47-DD3A-3E99E7B0A6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15BC2824-6E1C-EDC3-E89B-D25A1B18E73B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01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问题输入</a:t>
            </a:r>
            <a:r>
              <a:rPr lang="en-US" altLang="zh-CN" sz="2800" b="1" dirty="0" err="1">
                <a:solidFill>
                  <a:schemeClr val="accent1"/>
                </a:solidFill>
                <a:latin typeface="+mn-ea"/>
                <a:cs typeface="MiSans" pitchFamily="34" charset="-120"/>
              </a:rPr>
              <a:t>与初始化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3336EE2-35BD-CF7C-7133-C90479112293}"/>
              </a:ext>
            </a:extLst>
          </p:cNvPr>
          <p:cNvSpPr txBox="1"/>
          <p:nvPr/>
        </p:nvSpPr>
        <p:spPr>
          <a:xfrm>
            <a:off x="1131686" y="1676888"/>
            <a:ext cx="82126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quote-cjk-patch"/>
              </a:rPr>
              <a:t>输入</a:t>
            </a:r>
            <a:r>
              <a:rPr lang="zh-CN" altLang="en-US" sz="3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quote-cjk-patch"/>
              </a:rPr>
              <a:t>：用户提供自然语言描述的问题</a:t>
            </a:r>
            <a:endParaRPr lang="zh-CN" alt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E7B20D3-E075-54A9-34AE-D77DA5A1879C}"/>
              </a:ext>
            </a:extLst>
          </p:cNvPr>
          <p:cNvSpPr txBox="1"/>
          <p:nvPr/>
        </p:nvSpPr>
        <p:spPr>
          <a:xfrm>
            <a:off x="1131686" y="2306965"/>
            <a:ext cx="10289308" cy="3780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450"/>
              </a:spcBef>
              <a:spcAft>
                <a:spcPts val="600"/>
              </a:spcAft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初始化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</a:t>
            </a:r>
          </a:p>
          <a:p>
            <a:pPr lvl="1" algn="l">
              <a:spcBef>
                <a:spcPts val="300"/>
              </a:spcBef>
              <a:spcAft>
                <a:spcPts val="600"/>
              </a:spcAft>
            </a:pP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系统创建一个空的 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状态（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State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，以 </a:t>
            </a:r>
            <a:r>
              <a:rPr lang="en-US" altLang="zh-CN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JSON 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格式存储，包括：</a:t>
            </a:r>
          </a:p>
          <a:p>
            <a:pPr marL="1143000" lvl="2" indent="-228600" algn="l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参数（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Parameters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：已知数值（如单位利润、资源上限）</a:t>
            </a:r>
          </a:p>
          <a:p>
            <a:pPr marL="1143000" lvl="2" indent="-228600"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变量（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Variables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：决策变量（如生产数量）</a:t>
            </a:r>
          </a:p>
          <a:p>
            <a:pPr marL="1143000" lvl="2" indent="-228600"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子句（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Clauses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：目标函数与约束条件</a:t>
            </a:r>
          </a:p>
          <a:p>
            <a:pPr marL="1143000" lvl="2" indent="-228600"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背景（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Background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：问题的现实背景说明</a:t>
            </a:r>
          </a:p>
          <a:p>
            <a:pPr marL="1143000" lvl="2" indent="-228600"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连接图（</a:t>
            </a:r>
            <a:r>
              <a:rPr lang="en-US" altLang="zh-CN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Connection Graph</a:t>
            </a:r>
            <a:r>
              <a:rPr lang="zh-CN" altLang="en-US" sz="2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）</a:t>
            </a:r>
            <a:r>
              <a:rPr lang="zh-CN" altLang="en-US" sz="24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：记录变量与约束之间的关联</a:t>
            </a:r>
          </a:p>
        </p:txBody>
      </p:sp>
    </p:spTree>
    <p:extLst>
      <p:ext uri="{BB962C8B-B14F-4D97-AF65-F5344CB8AC3E}">
        <p14:creationId xmlns:p14="http://schemas.microsoft.com/office/powerpoint/2010/main" val="350995809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F01432-ED23-785F-D1E1-43670B53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07DAD11B-D769-1F7F-A01F-6F0AFF9195D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F77046DA-C1AD-3302-C4A6-1A0A723CC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93F7E2DB-A319-F324-A288-429546E00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981805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141579D8-5B69-45BA-BE14-261B09834D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990A22BA-625A-23F4-E65E-57B92EF0F9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B70A871E-4AFC-15B5-59E2-86425BF015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8AE0AB3A-4D8A-869D-EA21-189D006FB2C6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参数与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Clause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提取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402E6D-CEB0-D415-A3AB-5E161E7BB9A3}"/>
              </a:ext>
            </a:extLst>
          </p:cNvPr>
          <p:cNvSpPr txBox="1"/>
          <p:nvPr/>
        </p:nvSpPr>
        <p:spPr>
          <a:xfrm>
            <a:off x="1051559" y="1911679"/>
            <a:ext cx="10312169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提取参数</a:t>
            </a:r>
            <a:r>
              <a:rPr lang="zh-CN" alt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识别问题中的数值相关已知量，为每个参数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	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分配符号、定义形状（标量 / 多维），并与原始数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	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据分离存储（避免长 prompt 冗余）。</a:t>
            </a:r>
          </a:p>
          <a:p>
            <a:endParaRPr lang="en-US" altLang="zh-CN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r>
              <a:rPr lang="zh-CN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提取 Clause</a:t>
            </a:r>
            <a:r>
              <a:rPr lang="zh-CN" alt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将自然语言拆解为 “目标句”（如 “最大化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	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营收”）和 “约束句”（如 “原材料使用不超过容量”），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	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每个 Clause 生成自然语言描述并存入状态。</a:t>
            </a:r>
          </a:p>
        </p:txBody>
      </p:sp>
    </p:spTree>
    <p:extLst>
      <p:ext uri="{BB962C8B-B14F-4D97-AF65-F5344CB8AC3E}">
        <p14:creationId xmlns:p14="http://schemas.microsoft.com/office/powerpoint/2010/main" val="379413012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55784A-954F-8540-4D8D-CD85CCA16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9401E58F-9C4C-1568-61B5-6EDA0843B7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E5CE2154-A831-7C0B-7A40-E3C2904D2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DC19123A-A768-469D-472D-FD87A39D9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981805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11E340A0-EAC8-A28C-4717-C2B9944F97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7DC76CDE-35B5-1C0D-90A7-5FD742A3B2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5C59AF36-0989-C65F-67B2-E4AF18DBC9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D24D49CB-37BA-3B12-C99F-E1AB3B10FB7F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03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数学形式化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(Clause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建模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)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F9D1C00-BF2B-F153-1282-5D19FF1EBD93}"/>
              </a:ext>
            </a:extLst>
          </p:cNvPr>
          <p:cNvSpPr txBox="1"/>
          <p:nvPr/>
        </p:nvSpPr>
        <p:spPr>
          <a:xfrm>
            <a:off x="979055" y="1790971"/>
            <a:ext cx="1017847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核心目标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：将自然语言 Clause 转化为严格的数学表达式（LaTeX 格式），并定义变量。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具体操作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定义变量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：为决策量分配符号、类型（连续 / 整数 / 二进制）和形状（如Production[i]为第 i 种产品产量，连续变量）。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公式化目标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：将 “最大化营收” 转化为max ∑(Production[i] × Price[i])。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公式化约束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：将 “原材料约束” 转化为∑(Production[i] × MaterialReq[i][j]) ≤ MaterialCapacity[j]（MaterialReq [i][j] 为第 i 种产品对第 j 种原材料的单位消耗）。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连接图更新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：将变量与对应的约束 / 目标节点建立边关联（如</a:t>
            </a:r>
            <a:r>
              <a:rPr lang="en-US" altLang="zh-CN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	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Production[i]关联 “营收目标” 和 “原材料约束”）。</a:t>
            </a:r>
          </a:p>
        </p:txBody>
      </p:sp>
    </p:spTree>
    <p:extLst>
      <p:ext uri="{BB962C8B-B14F-4D97-AF65-F5344CB8AC3E}">
        <p14:creationId xmlns:p14="http://schemas.microsoft.com/office/powerpoint/2010/main" val="428795265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522882-47B2-6F06-59EC-731630F7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92B1E826-230F-93D9-1A3A-4A9B9B9BDD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37C3EA53-6A7E-0636-EE49-C55D12971B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FFF224CF-D9A1-DFD1-641E-FD2478007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217573"/>
            <a:ext cx="10981805" cy="5209897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1480FBF6-4D16-2A16-BA35-3AA4F49F68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11225BD9-C0FC-FD12-6A68-433408E56E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4568F888-0621-E1C1-1754-F2FC703602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B911E5FF-F4EC-A9CD-BF49-4278D8DD1871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04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代码生成与组装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A3012E2-0B96-598A-FF7C-E572A44E9659}"/>
              </a:ext>
            </a:extLst>
          </p:cNvPr>
          <p:cNvSpPr txBox="1"/>
          <p:nvPr/>
        </p:nvSpPr>
        <p:spPr>
          <a:xfrm>
            <a:off x="1051559" y="1375697"/>
            <a:ext cx="1000736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核心目标：将数学模型转化为求解器可执行的代码（默认 Gurobi 的 Python API gurobipy）。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具体操作：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逐 Clause 生成代码片段：目标函数代码m.setObjective(sum(Production[i] * Price[i] for i in range(P)), GRB.MAXIMIZE)；约束代码m.addConstr(sum(Production[i] * MaterialReq[i][j] for i in range(P)) &lt;= MaterialCapacity[j], name=f"M_Capacity_{j}")。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整合参数与变量定义：将提取的参数数值、变量类型定义（如Production = m.addVars(P, vtype=GRB.CONTINUOUS, name="Production")）嵌入代码。</a:t>
            </a:r>
          </a:p>
          <a:p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组装完整代码：合并所有片段，生成可独立运行的 Python 脚本（包含求解器初始化、参数赋值、模型构建、求解调用）。</a:t>
            </a:r>
          </a:p>
        </p:txBody>
      </p:sp>
    </p:spTree>
    <p:extLst>
      <p:ext uri="{BB962C8B-B14F-4D97-AF65-F5344CB8AC3E}">
        <p14:creationId xmlns:p14="http://schemas.microsoft.com/office/powerpoint/2010/main" val="34662807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8BEBAC-2EE0-FCE3-5A75-A95E06D79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E7151D7D-1943-7C62-47BD-876E1B5B6A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E7B97FCA-51EC-DA33-5918-30C209698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FEAD5F8C-DE77-BBE8-3AA0-21DF5CC362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097" y="1508125"/>
            <a:ext cx="10981805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886288F7-69A1-D260-3254-5854ABA9C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90D6F873-7EC2-F110-1162-601A6D8A84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92F5C796-D116-42B1-C09C-F97C4CB3AE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37F08563-3923-21CF-766C-10F40B0048B0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05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迭代调试与误差修正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6AF9AB-FE8F-14A3-7169-EDF521555F65}"/>
              </a:ext>
            </a:extLst>
          </p:cNvPr>
          <p:cNvSpPr txBox="1"/>
          <p:nvPr/>
        </p:nvSpPr>
        <p:spPr>
          <a:xfrm>
            <a:off x="1051559" y="1915244"/>
            <a:ext cx="986674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核心目标：解决 LLM 幻觉（如不存在的 API 调用）、代码语法错误、逻辑不一致问题。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具体操作：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执行代码：运行组装后的脚本，捕获编译错误（CE）、运行时错误（RE）。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反射式修正：LLM 根据错误日志，结合 “反射提示”（如 “变量名是否一致？”“约束两边单位是否匹配？”）修正代码（例如修正数组索引越界、变量类型错误）。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迭代上限：最多 5 次调试循环，确保代码可成功执行。</a:t>
            </a:r>
          </a:p>
        </p:txBody>
      </p:sp>
    </p:spTree>
    <p:extLst>
      <p:ext uri="{BB962C8B-B14F-4D97-AF65-F5344CB8AC3E}">
        <p14:creationId xmlns:p14="http://schemas.microsoft.com/office/powerpoint/2010/main" val="209650675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9F374B-9A57-E505-46B7-700E7DC6E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443F34FF-4E97-6287-60D2-F0D0CE24810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169391EF-5B3A-0B35-7B9F-53A2060D6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25522BA0-8F8D-CED3-DCE5-99A805130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097" y="1508125"/>
            <a:ext cx="10981805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2A40E285-95DF-E213-E6EB-05F9EF49A3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8F2824C6-7FE0-D780-330C-6F41F22234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DDD665D1-891B-B9C8-379A-23434588CA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052AFFB7-3C00-2EA8-A262-36AC0AF4F230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06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求解与结果输出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9508B6-D7DE-C4DF-654F-DFA8348099C6}"/>
              </a:ext>
            </a:extLst>
          </p:cNvPr>
          <p:cNvSpPr txBox="1"/>
          <p:nvPr/>
        </p:nvSpPr>
        <p:spPr>
          <a:xfrm>
            <a:off x="1131686" y="2192877"/>
            <a:ext cx="978662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执行调试后的代码，调用 Gurobi 求解器计算最优解。</a:t>
            </a:r>
          </a:p>
          <a:p>
            <a:endParaRPr lang="en-US" altLang="zh-CN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r>
              <a:rPr lang="zh-CN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输出：最优目标值（如最大营收）、变量最优赋值（如每种产品的产量），并同步更新状态中的 “结果字段”。</a:t>
            </a:r>
          </a:p>
        </p:txBody>
      </p:sp>
    </p:spTree>
    <p:extLst>
      <p:ext uri="{BB962C8B-B14F-4D97-AF65-F5344CB8AC3E}">
        <p14:creationId xmlns:p14="http://schemas.microsoft.com/office/powerpoint/2010/main" val="82959987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4B021-0AE8-5171-4C41-669D73C87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https://kimi-img.moonshot.cn/pub/slides/slides_tmpl/image/25-10-10-11:13:05-d3k7jg8s8jdo4os5e4jg.png">
            <a:extLst>
              <a:ext uri="{FF2B5EF4-FFF2-40B4-BE49-F238E27FC236}">
                <a16:creationId xmlns:a16="http://schemas.microsoft.com/office/drawing/2014/main" id="{693D752C-E628-E995-7AFA-F62F26D7D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735" y="1235710"/>
            <a:ext cx="4876800" cy="99377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0-11:13:05-d3k7jg8s8jdo4os5e4jg.png">
            <a:extLst>
              <a:ext uri="{FF2B5EF4-FFF2-40B4-BE49-F238E27FC236}">
                <a16:creationId xmlns:a16="http://schemas.microsoft.com/office/drawing/2014/main" id="{E96123CA-AE32-C49F-ADD8-3FDA4DD7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596" y="2768600"/>
            <a:ext cx="4876800" cy="99377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10-10-11:13:06-d3k7jggs8jdo4os5e4ng.png">
            <a:extLst>
              <a:ext uri="{FF2B5EF4-FFF2-40B4-BE49-F238E27FC236}">
                <a16:creationId xmlns:a16="http://schemas.microsoft.com/office/drawing/2014/main" id="{D06F40C5-2E61-0B07-C135-D790302C40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47420" y="0"/>
            <a:ext cx="6772910" cy="685800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05-d3k7jg8s8jdo4os5e4l0.png">
            <a:extLst>
              <a:ext uri="{FF2B5EF4-FFF2-40B4-BE49-F238E27FC236}">
                <a16:creationId xmlns:a16="http://schemas.microsoft.com/office/drawing/2014/main" id="{B8BB1214-A8A2-85B9-2461-1A071FB1A8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9355" y="1819275"/>
            <a:ext cx="3218815" cy="3218815"/>
          </a:xfrm>
          <a:prstGeom prst="rect">
            <a:avLst/>
          </a:prstGeom>
        </p:spPr>
      </p:pic>
      <p:sp>
        <p:nvSpPr>
          <p:cNvPr id="9" name="Text 1">
            <a:extLst>
              <a:ext uri="{FF2B5EF4-FFF2-40B4-BE49-F238E27FC236}">
                <a16:creationId xmlns:a16="http://schemas.microsoft.com/office/drawing/2014/main" id="{F6E96AE5-8F30-A159-56AE-1200223BB1B8}"/>
              </a:ext>
            </a:extLst>
          </p:cNvPr>
          <p:cNvSpPr/>
          <p:nvPr/>
        </p:nvSpPr>
        <p:spPr>
          <a:xfrm>
            <a:off x="4981575" y="80454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A9411FBD-1AD3-C476-EAB7-94E6EEC9FA16}"/>
              </a:ext>
            </a:extLst>
          </p:cNvPr>
          <p:cNvSpPr/>
          <p:nvPr/>
        </p:nvSpPr>
        <p:spPr>
          <a:xfrm>
            <a:off x="5166995" y="1435100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B69E35A3-84E2-FDC2-E70E-C42E3BC4F964}"/>
              </a:ext>
            </a:extLst>
          </p:cNvPr>
          <p:cNvSpPr/>
          <p:nvPr/>
        </p:nvSpPr>
        <p:spPr>
          <a:xfrm>
            <a:off x="5486400" y="198818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7BA7B93A-AA8C-6DF4-53F1-B46C08612011}"/>
              </a:ext>
            </a:extLst>
          </p:cNvPr>
          <p:cNvSpPr/>
          <p:nvPr/>
        </p:nvSpPr>
        <p:spPr>
          <a:xfrm>
            <a:off x="5825490" y="3191510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6">
            <a:extLst>
              <a:ext uri="{FF2B5EF4-FFF2-40B4-BE49-F238E27FC236}">
                <a16:creationId xmlns:a16="http://schemas.microsoft.com/office/drawing/2014/main" id="{922B610B-7647-73C0-58C5-F78E901EA33B}"/>
              </a:ext>
            </a:extLst>
          </p:cNvPr>
          <p:cNvSpPr/>
          <p:nvPr/>
        </p:nvSpPr>
        <p:spPr>
          <a:xfrm>
            <a:off x="5436616" y="2983865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7FE99069-0629-3C5E-3039-6AD6CDD1C91A}"/>
              </a:ext>
            </a:extLst>
          </p:cNvPr>
          <p:cNvSpPr/>
          <p:nvPr/>
        </p:nvSpPr>
        <p:spPr>
          <a:xfrm>
            <a:off x="5471160" y="4366895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D49678A8-74C2-3AFF-E4FC-2AA629E426C1}"/>
              </a:ext>
            </a:extLst>
          </p:cNvPr>
          <p:cNvSpPr/>
          <p:nvPr/>
        </p:nvSpPr>
        <p:spPr>
          <a:xfrm>
            <a:off x="1485573" y="2339042"/>
            <a:ext cx="2500256" cy="207387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zh-CN" altLang="en-US" sz="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支撑模块</a:t>
            </a:r>
            <a:endParaRPr lang="en-US" sz="1600" dirty="0"/>
          </a:p>
        </p:txBody>
      </p:sp>
      <p:pic>
        <p:nvPicPr>
          <p:cNvPr id="18" name="Image 6" descr="https://kimi-img.moonshot.cn/pub/slides/slides_tmpl/image/25-10-10-11:13:05-d3k7jg8s8jdo4os5e4h0.png">
            <a:extLst>
              <a:ext uri="{FF2B5EF4-FFF2-40B4-BE49-F238E27FC236}">
                <a16:creationId xmlns:a16="http://schemas.microsoft.com/office/drawing/2014/main" id="{AA37560E-CC4B-AB3F-375D-9219C1DAE88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7000"/>
          </a:blip>
          <a:srcRect t="226" r="321" b="228"/>
          <a:stretch/>
        </p:blipFill>
        <p:spPr>
          <a:xfrm>
            <a:off x="1031240" y="2090420"/>
            <a:ext cx="589280" cy="556895"/>
          </a:xfrm>
          <a:prstGeom prst="rect">
            <a:avLst/>
          </a:prstGeom>
        </p:spPr>
      </p:pic>
      <p:pic>
        <p:nvPicPr>
          <p:cNvPr id="19" name="Image 7" descr="https://kimi-img.moonshot.cn/pub/slides/slides_tmpl/image/25-10-10-11:13:05-d3k7jg8s8jdo4os5e4kg.png">
            <a:extLst>
              <a:ext uri="{FF2B5EF4-FFF2-40B4-BE49-F238E27FC236}">
                <a16:creationId xmlns:a16="http://schemas.microsoft.com/office/drawing/2014/main" id="{DD3348D7-2156-3197-7F4A-C4F8E4E686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99775" y="1148080"/>
            <a:ext cx="1115695" cy="5120640"/>
          </a:xfrm>
          <a:prstGeom prst="rect">
            <a:avLst/>
          </a:prstGeom>
        </p:spPr>
      </p:pic>
      <p:pic>
        <p:nvPicPr>
          <p:cNvPr id="20" name="Image 8" descr="https://kimi-img.moonshot.cn/pub/slides/slides_tmpl/image/25-10-10-11:13:05-d3k7jg8s8jdo4os5e4k0.png">
            <a:extLst>
              <a:ext uri="{FF2B5EF4-FFF2-40B4-BE49-F238E27FC236}">
                <a16:creationId xmlns:a16="http://schemas.microsoft.com/office/drawing/2014/main" id="{1DF78DE7-292C-C1F9-7296-29A22742AD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6505" y="1569085"/>
            <a:ext cx="304800" cy="250190"/>
          </a:xfrm>
          <a:prstGeom prst="rect">
            <a:avLst/>
          </a:prstGeom>
        </p:spPr>
      </p:pic>
      <p:pic>
        <p:nvPicPr>
          <p:cNvPr id="21" name="Image 9" descr="https://kimi-img.moonshot.cn/pub/slides/slides_tmpl/image/25-10-10-11:13:05-d3k7jg8s8jdo4os5e4k0.png">
            <a:extLst>
              <a:ext uri="{FF2B5EF4-FFF2-40B4-BE49-F238E27FC236}">
                <a16:creationId xmlns:a16="http://schemas.microsoft.com/office/drawing/2014/main" id="{8A8AFE43-C9F3-4FFE-B0C1-C8DE5466E4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960000">
            <a:off x="1031240" y="5024120"/>
            <a:ext cx="397510" cy="326390"/>
          </a:xfrm>
          <a:prstGeom prst="rect">
            <a:avLst/>
          </a:prstGeom>
        </p:spPr>
      </p:pic>
      <p:pic>
        <p:nvPicPr>
          <p:cNvPr id="22" name="Image 10" descr="https://kimi-img.moonshot.cn/pub/slides/slides_tmpl/image/25-10-10-11:13:05-d3k7jg8s8jdo4os5e4k0.png">
            <a:extLst>
              <a:ext uri="{FF2B5EF4-FFF2-40B4-BE49-F238E27FC236}">
                <a16:creationId xmlns:a16="http://schemas.microsoft.com/office/drawing/2014/main" id="{87AC4262-6789-F679-5ED0-AB0CE59BC7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9775" y="727075"/>
            <a:ext cx="513080" cy="421005"/>
          </a:xfrm>
          <a:prstGeom prst="rect">
            <a:avLst/>
          </a:prstGeom>
        </p:spPr>
      </p:pic>
      <p:sp>
        <p:nvSpPr>
          <p:cNvPr id="25" name="Text 11">
            <a:extLst>
              <a:ext uri="{FF2B5EF4-FFF2-40B4-BE49-F238E27FC236}">
                <a16:creationId xmlns:a16="http://schemas.microsoft.com/office/drawing/2014/main" id="{202A80B8-419A-B3EF-5AA9-63BBEB24AF20}"/>
              </a:ext>
            </a:extLst>
          </p:cNvPr>
          <p:cNvSpPr/>
          <p:nvPr/>
        </p:nvSpPr>
        <p:spPr>
          <a:xfrm>
            <a:off x="4888865" y="5660390"/>
            <a:ext cx="469265" cy="4692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96EF8D1E-694F-3DBA-B065-7FAA6BA67119}"/>
              </a:ext>
            </a:extLst>
          </p:cNvPr>
          <p:cNvSpPr/>
          <p:nvPr/>
        </p:nvSpPr>
        <p:spPr>
          <a:xfrm>
            <a:off x="5165725" y="1466215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9" name="Text 15">
            <a:extLst>
              <a:ext uri="{FF2B5EF4-FFF2-40B4-BE49-F238E27FC236}">
                <a16:creationId xmlns:a16="http://schemas.microsoft.com/office/drawing/2014/main" id="{51F370F9-39A4-D88D-2CE4-3D7D5EC49858}"/>
              </a:ext>
            </a:extLst>
          </p:cNvPr>
          <p:cNvSpPr/>
          <p:nvPr/>
        </p:nvSpPr>
        <p:spPr>
          <a:xfrm>
            <a:off x="6366512" y="1466215"/>
            <a:ext cx="4092575" cy="4800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状态管理</a:t>
            </a:r>
            <a:endParaRPr lang="en-US" sz="1600" dirty="0">
              <a:latin typeface="+mn-ea"/>
            </a:endParaRPr>
          </a:p>
        </p:txBody>
      </p:sp>
      <p:sp>
        <p:nvSpPr>
          <p:cNvPr id="32" name="Text 18">
            <a:extLst>
              <a:ext uri="{FF2B5EF4-FFF2-40B4-BE49-F238E27FC236}">
                <a16:creationId xmlns:a16="http://schemas.microsoft.com/office/drawing/2014/main" id="{1986C7B3-6C70-0488-2BE6-D4DCE64507A6}"/>
              </a:ext>
            </a:extLst>
          </p:cNvPr>
          <p:cNvSpPr/>
          <p:nvPr/>
        </p:nvSpPr>
        <p:spPr>
          <a:xfrm>
            <a:off x="5456301" y="3021965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19">
            <a:extLst>
              <a:ext uri="{FF2B5EF4-FFF2-40B4-BE49-F238E27FC236}">
                <a16:creationId xmlns:a16="http://schemas.microsoft.com/office/drawing/2014/main" id="{CB159CCE-554F-32B4-2ECD-A0782A99F225}"/>
              </a:ext>
            </a:extLst>
          </p:cNvPr>
          <p:cNvSpPr/>
          <p:nvPr/>
        </p:nvSpPr>
        <p:spPr>
          <a:xfrm>
            <a:off x="6439916" y="3014413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误差修正模块</a:t>
            </a:r>
            <a:endParaRPr lang="en-US" sz="1600" dirty="0">
              <a:latin typeface="+mn-ea"/>
            </a:endParaRPr>
          </a:p>
        </p:txBody>
      </p:sp>
      <p:pic>
        <p:nvPicPr>
          <p:cNvPr id="39" name="Image 11" descr="https://kimi-img.moonshot.cn/pub/slides/slides_tmpl/image/25-10-10-11:13:05-d3k7jg8s8jdo4os5e4jg.png">
            <a:extLst>
              <a:ext uri="{FF2B5EF4-FFF2-40B4-BE49-F238E27FC236}">
                <a16:creationId xmlns:a16="http://schemas.microsoft.com/office/drawing/2014/main" id="{A01CE371-D0BF-0B60-F544-79EC4116C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035" y="4493725"/>
            <a:ext cx="4876800" cy="993775"/>
          </a:xfrm>
          <a:prstGeom prst="rect">
            <a:avLst/>
          </a:prstGeom>
        </p:spPr>
      </p:pic>
      <p:sp>
        <p:nvSpPr>
          <p:cNvPr id="40" name="Shape 10">
            <a:extLst>
              <a:ext uri="{FF2B5EF4-FFF2-40B4-BE49-F238E27FC236}">
                <a16:creationId xmlns:a16="http://schemas.microsoft.com/office/drawing/2014/main" id="{DF856B65-EA43-4CE7-77F4-CBC69052622F}"/>
              </a:ext>
            </a:extLst>
          </p:cNvPr>
          <p:cNvSpPr/>
          <p:nvPr/>
        </p:nvSpPr>
        <p:spPr>
          <a:xfrm>
            <a:off x="5266055" y="4708990"/>
            <a:ext cx="469265" cy="469265"/>
          </a:xfrm>
          <a:prstGeom prst="ellipse">
            <a:avLst/>
          </a:prstGeom>
          <a:gradFill flip="none" rotWithShape="1">
            <a:gsLst>
              <a:gs pos="0">
                <a:srgbClr val="D1DCF2">
                  <a:alpha val="84000"/>
                </a:srgbClr>
              </a:gs>
              <a:gs pos="2000">
                <a:srgbClr val="D1DCF2">
                  <a:alpha val="84000"/>
                </a:srgbClr>
              </a:gs>
              <a:gs pos="55000">
                <a:srgbClr val="4874CB">
                  <a:alpha val="69000"/>
                </a:srgbClr>
              </a:gs>
              <a:gs pos="100000">
                <a:srgbClr val="345FB6"/>
              </a:gs>
            </a:gsLst>
            <a:path path="circle">
              <a:fillToRect r="100000" b="100000"/>
            </a:path>
            <a:tileRect l="-100000" t="-100000"/>
          </a:gradFill>
          <a:ln/>
        </p:spPr>
      </p:sp>
      <p:sp>
        <p:nvSpPr>
          <p:cNvPr id="41" name="Text 20">
            <a:extLst>
              <a:ext uri="{FF2B5EF4-FFF2-40B4-BE49-F238E27FC236}">
                <a16:creationId xmlns:a16="http://schemas.microsoft.com/office/drawing/2014/main" id="{657AD91E-A481-7B22-55A8-12E43B814204}"/>
              </a:ext>
            </a:extLst>
          </p:cNvPr>
          <p:cNvSpPr/>
          <p:nvPr/>
        </p:nvSpPr>
        <p:spPr>
          <a:xfrm>
            <a:off x="5285740" y="4747090"/>
            <a:ext cx="513080" cy="4311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2" name="Text 21">
            <a:extLst>
              <a:ext uri="{FF2B5EF4-FFF2-40B4-BE49-F238E27FC236}">
                <a16:creationId xmlns:a16="http://schemas.microsoft.com/office/drawing/2014/main" id="{67BD86E0-2017-DD24-F130-C182D28BF38D}"/>
              </a:ext>
            </a:extLst>
          </p:cNvPr>
          <p:cNvSpPr/>
          <p:nvPr/>
        </p:nvSpPr>
        <p:spPr>
          <a:xfrm>
            <a:off x="6442449" y="4700417"/>
            <a:ext cx="4092575" cy="524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效率优化模块</a:t>
            </a:r>
            <a:endParaRPr 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536645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10-10-11:13:06-d3k7jggs8jdo4os5e4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40" y="2388552"/>
            <a:ext cx="1600200" cy="165100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13:06-d3k7jggs8jdo4os5e4vg.png"/>
          <p:cNvPicPr>
            <a:picLocks noChangeAspect="1"/>
          </p:cNvPicPr>
          <p:nvPr/>
        </p:nvPicPr>
        <p:blipFill>
          <a:blip r:embed="rId5"/>
          <a:srcRect l="56" t="92" b="92"/>
          <a:stretch/>
        </p:blipFill>
        <p:spPr>
          <a:xfrm>
            <a:off x="8890" y="0"/>
            <a:ext cx="6771640" cy="685800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37790" y="2627312"/>
            <a:ext cx="8900160" cy="11734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54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优化问题的普遍性与挑战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B70A4F-D29D-F984-6F8C-3A9311479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EA30AC1F-9FEB-ACF3-DB51-B5D09E7C040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8140ACB7-21BE-9170-D51E-F1FC50BA9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505D7715-58FF-C47A-B91E-CAD2135841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5FF3F8D9-5BDC-D794-1F59-C18ECAB033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D7CDD99E-27DB-7157-3A89-F12E5BEADF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D0891DC8-E90A-1E04-0261-36C43796A02B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01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状态管理：全程数据中枢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EF5F608-6F5B-3226-E6EE-BA491F81B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428650"/>
              </p:ext>
            </p:extLst>
          </p:nvPr>
        </p:nvGraphicFramePr>
        <p:xfrm>
          <a:off x="1131686" y="1699575"/>
          <a:ext cx="9475393" cy="3615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911">
                  <a:extLst>
                    <a:ext uri="{9D8B030D-6E8A-4147-A177-3AD203B41FA5}">
                      <a16:colId xmlns:a16="http://schemas.microsoft.com/office/drawing/2014/main" val="4224922688"/>
                    </a:ext>
                  </a:extLst>
                </a:gridCol>
                <a:gridCol w="8344482">
                  <a:extLst>
                    <a:ext uri="{9D8B030D-6E8A-4147-A177-3AD203B41FA5}">
                      <a16:colId xmlns:a16="http://schemas.microsoft.com/office/drawing/2014/main" val="2483320280"/>
                    </a:ext>
                  </a:extLst>
                </a:gridCol>
              </a:tblGrid>
              <a:tr h="4851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组件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示例</a:t>
                      </a:r>
                      <a:r>
                        <a:rPr lang="en-US" altLang="zh-CN" sz="2400" dirty="0"/>
                        <a:t>(</a:t>
                      </a:r>
                      <a:r>
                        <a:rPr lang="zh-CN" altLang="en-US" sz="2400" dirty="0"/>
                        <a:t>工厂生产问题</a:t>
                      </a:r>
                      <a:r>
                        <a:rPr lang="en-US" altLang="zh-CN" sz="2400" dirty="0"/>
                        <a:t>)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167295"/>
                  </a:ext>
                </a:extLst>
              </a:tr>
              <a:tr h="83746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err="1"/>
                        <a:t>MaterialCapacity</a:t>
                      </a:r>
                      <a:r>
                        <a:rPr lang="en-US" altLang="zh-CN" sz="2400" dirty="0"/>
                        <a:t>: [100, 150]</a:t>
                      </a:r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2 </a:t>
                      </a:r>
                      <a:r>
                        <a:rPr lang="zh-CN" altLang="en-US" sz="2400" dirty="0"/>
                        <a:t>种原材料容量）、</a:t>
                      </a:r>
                      <a:r>
                        <a:rPr lang="en-US" altLang="zh-CN" sz="2400" dirty="0"/>
                        <a:t>Price: [50, 80]</a:t>
                      </a:r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2 </a:t>
                      </a:r>
                      <a:r>
                        <a:rPr lang="zh-CN" altLang="en-US" sz="2400" dirty="0"/>
                        <a:t>种产品单价）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002532"/>
                  </a:ext>
                </a:extLst>
              </a:tr>
              <a:tr h="4851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latin typeface="+mn-ea"/>
                          <a:ea typeface="+mn-ea"/>
                        </a:rPr>
                        <a:t>变量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Production: </a:t>
                      </a:r>
                      <a:r>
                        <a:rPr lang="zh-CN" altLang="en-US" sz="2400" dirty="0"/>
                        <a:t>连续变量，形状</a:t>
                      </a:r>
                      <a:r>
                        <a:rPr lang="en-US" altLang="zh-CN" sz="2400" dirty="0"/>
                        <a:t>[2]</a:t>
                      </a:r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2 </a:t>
                      </a:r>
                      <a:r>
                        <a:rPr lang="zh-CN" altLang="en-US" sz="2400" dirty="0"/>
                        <a:t>种产品产量）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461872"/>
                  </a:ext>
                </a:extLst>
              </a:tr>
              <a:tr h="4851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Clause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约束：“原材料 </a:t>
                      </a:r>
                      <a:r>
                        <a:rPr lang="en-US" altLang="zh-CN" sz="2400" dirty="0"/>
                        <a:t>1 </a:t>
                      </a:r>
                      <a:r>
                        <a:rPr lang="zh-CN" altLang="en-US" sz="2400" dirty="0"/>
                        <a:t>消耗≤</a:t>
                      </a:r>
                      <a:r>
                        <a:rPr lang="en-US" altLang="zh-CN" sz="2400" dirty="0"/>
                        <a:t>100”</a:t>
                      </a:r>
                      <a:r>
                        <a:rPr lang="zh-CN" altLang="en-US" sz="2400" dirty="0"/>
                        <a:t>（自然语言 </a:t>
                      </a:r>
                      <a:r>
                        <a:rPr lang="en-US" altLang="zh-CN" sz="2400" dirty="0"/>
                        <a:t>+ LaTeX + </a:t>
                      </a:r>
                      <a:r>
                        <a:rPr lang="zh-CN" altLang="en-US" sz="2400" dirty="0"/>
                        <a:t>代码）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277764"/>
                  </a:ext>
                </a:extLst>
              </a:tr>
              <a:tr h="83746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背景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“工厂生产多种产品，需优化产量以最大化营收，受原材料、机器时间约束”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374246"/>
                  </a:ext>
                </a:extLst>
              </a:tr>
              <a:tr h="48519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连接图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Production[0] </a:t>
                      </a:r>
                      <a:r>
                        <a:rPr lang="zh-CN" altLang="en-US" sz="2400" dirty="0"/>
                        <a:t>关联 “营收目标”“原材料 </a:t>
                      </a:r>
                      <a:r>
                        <a:rPr lang="en-US" altLang="zh-CN" sz="2400" dirty="0"/>
                        <a:t>1 </a:t>
                      </a:r>
                      <a:r>
                        <a:rPr lang="zh-CN" altLang="en-US" sz="2400" dirty="0"/>
                        <a:t>约束”“原材料 </a:t>
                      </a:r>
                      <a:r>
                        <a:rPr lang="en-US" altLang="zh-CN" sz="2400" dirty="0"/>
                        <a:t>2 </a:t>
                      </a:r>
                      <a:r>
                        <a:rPr lang="zh-CN" altLang="en-US" sz="2400" dirty="0"/>
                        <a:t>约束”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359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592278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BBF962-4BE9-844C-BF24-9574357B6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F855AA64-31D5-087F-896D-698CD4CD8B8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F8A38583-48AE-1538-46C2-9210F1C1B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5693E737-5A9E-F6BD-12B6-99866A473C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1745AD22-71FB-1644-C814-2439E78E3C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76B3FD44-86B0-453B-9A31-1CA5A8D022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D456C997-445D-72FE-CE41-7AB9220F83E5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误差修正模块：解决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LLM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固有缺陷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333D1F76-8B02-D112-9D9C-F2FB020770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508125"/>
            <a:ext cx="10981805" cy="491934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328F82B-14D9-A840-4CC8-5A2E1F505C2A}"/>
              </a:ext>
            </a:extLst>
          </p:cNvPr>
          <p:cNvSpPr txBox="1"/>
          <p:nvPr/>
        </p:nvSpPr>
        <p:spPr>
          <a:xfrm>
            <a:off x="1131685" y="1789022"/>
            <a:ext cx="1010500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参数提取阶段：“P 的数值是否已知？它是参数还是变量？”（修正参数 / 变量混淆）。</a:t>
            </a:r>
          </a:p>
          <a:p>
            <a:endParaRPr lang="en-US" altLang="zh-CN" sz="3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建模阶段：“约束两边单位是否一致？”（如原文档示例中修正 “欧元 × 产量” 与 “产量” 的单位不匹配问题）。</a:t>
            </a:r>
          </a:p>
          <a:p>
            <a:endParaRPr lang="en-US" altLang="zh-CN" sz="3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代码阶段：“变量名在所有代码片段中是否统一？”（修正拼写错误或索引错误）。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C7A09E-7D6D-683B-E129-EF9F476AA6CD}"/>
              </a:ext>
            </a:extLst>
          </p:cNvPr>
          <p:cNvSpPr txBox="1"/>
          <p:nvPr/>
        </p:nvSpPr>
        <p:spPr>
          <a:xfrm>
            <a:off x="891540" y="926674"/>
            <a:ext cx="5024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反射式提示（针对高频错误）：</a:t>
            </a:r>
          </a:p>
        </p:txBody>
      </p:sp>
    </p:spTree>
    <p:extLst>
      <p:ext uri="{BB962C8B-B14F-4D97-AF65-F5344CB8AC3E}">
        <p14:creationId xmlns:p14="http://schemas.microsoft.com/office/powerpoint/2010/main" val="294102892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ACC6A3-D6E8-4ED1-B996-0A33823B1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F67BA897-8272-6C21-DEAD-6C3BE642A8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B16C47FB-3E34-30D5-323D-B10D1E5FF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52180008-5246-E957-E351-4CDBAF929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135866B4-086A-41FC-AE13-11914BFAFB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2A15EF70-2F7E-E292-65BD-2007B0EBFD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8F19E32A-8BA9-28EB-D433-B0836B705570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误差修正模块：解决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LLM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固有缺陷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5DD2001-A7D1-8FDC-2766-F13F9DF68698}"/>
              </a:ext>
            </a:extLst>
          </p:cNvPr>
          <p:cNvSpPr txBox="1"/>
          <p:nvPr/>
        </p:nvSpPr>
        <p:spPr>
          <a:xfrm>
            <a:off x="891540" y="926674"/>
            <a:ext cx="6780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置信度反馈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—— 1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）定义任务专属评分维度：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7E9F957-FF56-5983-6B71-B8A6C5D0B6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897601"/>
              </p:ext>
            </p:extLst>
          </p:nvPr>
        </p:nvGraphicFramePr>
        <p:xfrm>
          <a:off x="1031683" y="1553330"/>
          <a:ext cx="9695640" cy="4274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9861">
                  <a:extLst>
                    <a:ext uri="{9D8B030D-6E8A-4147-A177-3AD203B41FA5}">
                      <a16:colId xmlns:a16="http://schemas.microsoft.com/office/drawing/2014/main" val="1094172593"/>
                    </a:ext>
                  </a:extLst>
                </a:gridCol>
                <a:gridCol w="6075779">
                  <a:extLst>
                    <a:ext uri="{9D8B030D-6E8A-4147-A177-3AD203B41FA5}">
                      <a16:colId xmlns:a16="http://schemas.microsoft.com/office/drawing/2014/main" val="2337389210"/>
                    </a:ext>
                  </a:extLst>
                </a:gridCol>
              </a:tblGrid>
              <a:tr h="7082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核心步骤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评分维度（每项 </a:t>
                      </a:r>
                      <a:r>
                        <a:rPr lang="en-US" altLang="zh-CN" sz="2400" dirty="0"/>
                        <a:t>0-1 </a:t>
                      </a:r>
                      <a:r>
                        <a:rPr lang="zh-CN" altLang="en-US" sz="2400" dirty="0"/>
                        <a:t>分，总分 </a:t>
                      </a:r>
                      <a:r>
                        <a:rPr lang="en-US" altLang="zh-CN" sz="2400" dirty="0"/>
                        <a:t>0-5 </a:t>
                      </a:r>
                      <a:r>
                        <a:rPr lang="zh-CN" altLang="en-US" sz="2400" dirty="0"/>
                        <a:t>分）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6273029"/>
                  </a:ext>
                </a:extLst>
              </a:tr>
              <a:tr h="7082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参数提取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1. </a:t>
                      </a:r>
                      <a:r>
                        <a:rPr lang="zh-CN" altLang="en-US" sz="2400" dirty="0"/>
                        <a:t>参数定义完整性（是否含名称、数值、形状）；</a:t>
                      </a:r>
                      <a:r>
                        <a:rPr lang="en-US" altLang="zh-CN" sz="2400" dirty="0"/>
                        <a:t>2. </a:t>
                      </a:r>
                      <a:r>
                        <a:rPr lang="zh-CN" altLang="en-US" sz="2400" dirty="0"/>
                        <a:t>参数类型正确性（已知量 </a:t>
                      </a:r>
                      <a:r>
                        <a:rPr lang="en-US" altLang="zh-CN" sz="2400" dirty="0"/>
                        <a:t>/ </a:t>
                      </a:r>
                      <a:r>
                        <a:rPr lang="zh-CN" altLang="en-US" sz="2400" dirty="0"/>
                        <a:t>变量无混淆）；</a:t>
                      </a:r>
                      <a:r>
                        <a:rPr lang="en-US" altLang="zh-CN" sz="2400" dirty="0"/>
                        <a:t>3. </a:t>
                      </a:r>
                      <a:r>
                        <a:rPr lang="zh-CN" altLang="en-US" sz="2400" dirty="0"/>
                        <a:t>数据无遗漏；</a:t>
                      </a:r>
                      <a:r>
                        <a:rPr lang="en-US" altLang="zh-CN" sz="2400" dirty="0"/>
                        <a:t>4. </a:t>
                      </a:r>
                      <a:r>
                        <a:rPr lang="zh-CN" altLang="en-US" sz="2400" dirty="0"/>
                        <a:t>符号无冲突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53269"/>
                  </a:ext>
                </a:extLst>
              </a:tr>
              <a:tr h="70821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Clause </a:t>
                      </a:r>
                      <a:r>
                        <a:rPr lang="zh-CN" altLang="en-US" sz="2400" dirty="0"/>
                        <a:t>数学建模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1. </a:t>
                      </a:r>
                      <a:r>
                        <a:rPr lang="zh-CN" altLang="en-US" sz="2400" dirty="0"/>
                        <a:t>变量定义清晰（类型 </a:t>
                      </a:r>
                      <a:r>
                        <a:rPr lang="en-US" altLang="zh-CN" sz="2400" dirty="0"/>
                        <a:t>/ </a:t>
                      </a:r>
                      <a:r>
                        <a:rPr lang="zh-CN" altLang="en-US" sz="2400" dirty="0"/>
                        <a:t>形状明确）；</a:t>
                      </a:r>
                      <a:r>
                        <a:rPr lang="en-US" altLang="zh-CN" sz="2400" dirty="0"/>
                        <a:t>2. </a:t>
                      </a:r>
                      <a:r>
                        <a:rPr lang="zh-CN" altLang="en-US" sz="2400" dirty="0"/>
                        <a:t>数学表达式逻辑正确；</a:t>
                      </a:r>
                      <a:r>
                        <a:rPr lang="en-US" altLang="zh-CN" sz="2400" dirty="0"/>
                        <a:t>3. </a:t>
                      </a:r>
                      <a:r>
                        <a:rPr lang="zh-CN" altLang="en-US" sz="2400" dirty="0"/>
                        <a:t>与原始自然语言无偏差；</a:t>
                      </a:r>
                      <a:r>
                        <a:rPr lang="en-US" altLang="zh-CN" sz="2400" dirty="0"/>
                        <a:t>4. </a:t>
                      </a:r>
                      <a:r>
                        <a:rPr lang="zh-CN" altLang="en-US" sz="2400" dirty="0"/>
                        <a:t>单位一致性；</a:t>
                      </a:r>
                      <a:r>
                        <a:rPr lang="en-US" altLang="zh-CN" sz="2400" dirty="0"/>
                        <a:t>5. </a:t>
                      </a:r>
                      <a:r>
                        <a:rPr lang="zh-CN" altLang="en-US" sz="2400" dirty="0"/>
                        <a:t>无语法错误（</a:t>
                      </a:r>
                      <a:r>
                        <a:rPr lang="en-US" altLang="zh-CN" sz="2400" dirty="0"/>
                        <a:t>LaTeX</a:t>
                      </a:r>
                      <a:r>
                        <a:rPr lang="zh-CN" altLang="en-US" sz="2400" dirty="0"/>
                        <a:t>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0920708"/>
                  </a:ext>
                </a:extLst>
              </a:tr>
              <a:tr h="7082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代码生成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1. </a:t>
                      </a:r>
                      <a:r>
                        <a:rPr lang="zh-CN" altLang="en-US" sz="2400" dirty="0"/>
                        <a:t>变量 </a:t>
                      </a:r>
                      <a:r>
                        <a:rPr lang="en-US" altLang="zh-CN" sz="2400" dirty="0"/>
                        <a:t>/ </a:t>
                      </a:r>
                      <a:r>
                        <a:rPr lang="zh-CN" altLang="en-US" sz="2400" dirty="0"/>
                        <a:t>参数名与建模阶段一致；</a:t>
                      </a:r>
                      <a:r>
                        <a:rPr lang="en-US" altLang="zh-CN" sz="2400" dirty="0"/>
                        <a:t>2. </a:t>
                      </a:r>
                      <a:r>
                        <a:rPr lang="zh-CN" altLang="en-US" sz="2400" dirty="0"/>
                        <a:t>求解器 </a:t>
                      </a:r>
                      <a:r>
                        <a:rPr lang="en-US" altLang="zh-CN" sz="2400" dirty="0"/>
                        <a:t>API </a:t>
                      </a:r>
                      <a:r>
                        <a:rPr lang="zh-CN" altLang="en-US" sz="2400" dirty="0"/>
                        <a:t>调用正确；</a:t>
                      </a:r>
                      <a:r>
                        <a:rPr lang="en-US" altLang="zh-CN" sz="2400" dirty="0"/>
                        <a:t>3. </a:t>
                      </a:r>
                      <a:r>
                        <a:rPr lang="zh-CN" altLang="en-US" sz="2400" dirty="0"/>
                        <a:t>约束 </a:t>
                      </a:r>
                      <a:r>
                        <a:rPr lang="en-US" altLang="zh-CN" sz="2400" dirty="0"/>
                        <a:t>/ </a:t>
                      </a:r>
                      <a:r>
                        <a:rPr lang="zh-CN" altLang="en-US" sz="2400" dirty="0"/>
                        <a:t>目标函数代码无遗漏；</a:t>
                      </a:r>
                      <a:r>
                        <a:rPr lang="en-US" altLang="zh-CN" sz="2400" dirty="0"/>
                        <a:t>4. </a:t>
                      </a:r>
                      <a:r>
                        <a:rPr lang="zh-CN" altLang="en-US" sz="2400" dirty="0"/>
                        <a:t>语法无错误；</a:t>
                      </a:r>
                      <a:r>
                        <a:rPr lang="en-US" altLang="zh-CN" sz="2400" dirty="0"/>
                        <a:t>5. </a:t>
                      </a:r>
                      <a:r>
                        <a:rPr lang="zh-CN" altLang="en-US" sz="2400" dirty="0"/>
                        <a:t>可独立运行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679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25221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A2C875-2CF5-AEAF-425E-788D03642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3E0E65CF-C1F8-F227-66BE-5D3C9F1F6C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007C791E-64A6-7BAE-3E7A-D1B0919ED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6E76F75E-49AF-05EC-0FE2-6AF531759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EFC82EDF-8D64-6D4C-B504-004D4A7156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B2FCBD01-9341-D3EF-EAF4-0634642C42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AA025052-C6AD-95E7-E41E-C458F0F01BC4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误差修正模块：解决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LLM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固有缺陷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2D81A228-7479-0AA0-9CF3-0A50C27967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507990"/>
            <a:ext cx="10981805" cy="491934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2ED59AB-46D3-DA5B-4442-01DD67B7B446}"/>
              </a:ext>
            </a:extLst>
          </p:cNvPr>
          <p:cNvSpPr txBox="1"/>
          <p:nvPr/>
        </p:nvSpPr>
        <p:spPr>
          <a:xfrm>
            <a:off x="891540" y="926674"/>
            <a:ext cx="5631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置信度反馈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—— 2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）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LLM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自我评分：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E310E4-C9AC-0319-92D8-46F1D67A23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0717" y="2171959"/>
            <a:ext cx="10012075" cy="181197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3CAF273-D4A9-E428-519E-C206737F9892}"/>
              </a:ext>
            </a:extLst>
          </p:cNvPr>
          <p:cNvSpPr txBox="1"/>
          <p:nvPr/>
        </p:nvSpPr>
        <p:spPr>
          <a:xfrm>
            <a:off x="1120717" y="1714965"/>
            <a:ext cx="64222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提示模板设计（以 Clause 数学建模为例）：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CB7412D-AE25-6C85-15B2-805EABE69B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1686" y="4528394"/>
            <a:ext cx="6963747" cy="149563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4824FB64-5295-F531-82BA-ECAF6DF51B41}"/>
              </a:ext>
            </a:extLst>
          </p:cNvPr>
          <p:cNvSpPr txBox="1"/>
          <p:nvPr/>
        </p:nvSpPr>
        <p:spPr>
          <a:xfrm>
            <a:off x="1131686" y="4051837"/>
            <a:ext cx="64222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评分输出示例：</a:t>
            </a:r>
          </a:p>
        </p:txBody>
      </p:sp>
    </p:spTree>
    <p:extLst>
      <p:ext uri="{BB962C8B-B14F-4D97-AF65-F5344CB8AC3E}">
        <p14:creationId xmlns:p14="http://schemas.microsoft.com/office/powerpoint/2010/main" val="70537972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5FDF30-ABFF-1098-8573-A5453BB33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58F49F35-01D5-3693-CD06-972DB31A4DD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B0BD992F-CD2F-0F5B-24D3-4C567E675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71303C24-3B78-9625-666B-644489834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B7780C58-9DAD-CD10-EC9F-D25CE61486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ADD4B70E-4578-2A21-1320-5654A162FD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8CFCE0E0-51BC-3180-6C85-B6914FD9D184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误差修正模块：解决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LLM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固有缺陷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40F54936-43E1-30CE-2799-0233096883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507990"/>
            <a:ext cx="10981805" cy="491934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E8C6830-D66F-C5BC-9CE3-1C702E46B7E3}"/>
              </a:ext>
            </a:extLst>
          </p:cNvPr>
          <p:cNvSpPr txBox="1"/>
          <p:nvPr/>
        </p:nvSpPr>
        <p:spPr>
          <a:xfrm>
            <a:off x="891540" y="926674"/>
            <a:ext cx="5631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置信度反馈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—— 2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）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LLM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自我评分：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74E2B58-B1FF-8FF7-AB6F-3FAA4B793F72}"/>
              </a:ext>
            </a:extLst>
          </p:cNvPr>
          <p:cNvSpPr txBox="1"/>
          <p:nvPr/>
        </p:nvSpPr>
        <p:spPr>
          <a:xfrm>
            <a:off x="1120717" y="1725722"/>
            <a:ext cx="64222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关键设计：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44CA4E-A9FD-D848-C7CA-2FA124B7A4F4}"/>
              </a:ext>
            </a:extLst>
          </p:cNvPr>
          <p:cNvSpPr txBox="1"/>
          <p:nvPr/>
        </p:nvSpPr>
        <p:spPr>
          <a:xfrm>
            <a:off x="1428115" y="2296613"/>
            <a:ext cx="874187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维度量化：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每个维度仅设 0/0.5/1 分三个档位，降低 LLM 评分的模糊性；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理由强制：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要求 LLM 输出扣分理由，为后续 “修正步骤” 提供明确方向（如上述示例中，扣分理由直接指向 “补充求和上下界”）；</a:t>
            </a:r>
          </a:p>
          <a:p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上下文绑定：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评分提示中必须包含 “原始输入（如自然语言 Clause）” 和 “模型输出（如建模结果）”，确保评估基于具体内容，而非空泛判断。</a:t>
            </a:r>
          </a:p>
        </p:txBody>
      </p:sp>
    </p:spTree>
    <p:extLst>
      <p:ext uri="{BB962C8B-B14F-4D97-AF65-F5344CB8AC3E}">
        <p14:creationId xmlns:p14="http://schemas.microsoft.com/office/powerpoint/2010/main" val="35745603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A97225-DC8D-31A2-C53B-3C6E1FD7A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F714A74E-9350-1D95-12B2-EDCDF2CA98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4EDBFDF0-B16D-9E26-B193-10E18C92D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5B256503-D0EB-547A-B6C7-D40386371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248C1366-93C3-F23C-8DBA-2A6ACC928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226EFF21-9F8F-F614-CF16-98080A798C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C7DA8D89-3F8B-6FF8-56E8-99588FFD5064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02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误差修正模块：解决</a:t>
            </a: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LLM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固有缺陷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482A6E51-9FF2-1E60-CF0D-A20E425B34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515967"/>
            <a:ext cx="10981805" cy="506280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CB31371-06AD-BD38-0121-6E13197CC2C8}"/>
              </a:ext>
            </a:extLst>
          </p:cNvPr>
          <p:cNvSpPr txBox="1"/>
          <p:nvPr/>
        </p:nvSpPr>
        <p:spPr>
          <a:xfrm>
            <a:off x="891540" y="926674"/>
            <a:ext cx="5024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置信度反馈</a:t>
            </a:r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</a:rPr>
              <a:t>—— 3</a:t>
            </a:r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</a:rPr>
              <a:t>）后续决策：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82A7D3-EF82-8DD5-E328-702057144525}"/>
              </a:ext>
            </a:extLst>
          </p:cNvPr>
          <p:cNvSpPr txBox="1"/>
          <p:nvPr/>
        </p:nvSpPr>
        <p:spPr>
          <a:xfrm>
            <a:off x="1131686" y="1543823"/>
            <a:ext cx="86676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设定固定阈值（原文档默认阈值：≥</a:t>
            </a:r>
            <a:r>
              <a:rPr lang="en-US" altLang="zh-C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 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分为 “高置信度”，</a:t>
            </a:r>
            <a:r>
              <a:rPr lang="en-US" altLang="zh-C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3-3.9 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分为 “中置信度”，</a:t>
            </a:r>
            <a:r>
              <a:rPr lang="en-US" altLang="zh-C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&lt;3 </a:t>
            </a:r>
            <a:r>
              <a:rPr lang="zh-CN" alt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分为 “低置信度”），根据总分触发不同操作，形成闭环：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F6B9931-0940-C914-105C-5A4BDAB3B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161372"/>
              </p:ext>
            </p:extLst>
          </p:nvPr>
        </p:nvGraphicFramePr>
        <p:xfrm>
          <a:off x="1186117" y="2226351"/>
          <a:ext cx="9977938" cy="4092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993">
                  <a:extLst>
                    <a:ext uri="{9D8B030D-6E8A-4147-A177-3AD203B41FA5}">
                      <a16:colId xmlns:a16="http://schemas.microsoft.com/office/drawing/2014/main" val="996124351"/>
                    </a:ext>
                  </a:extLst>
                </a:gridCol>
                <a:gridCol w="1248165">
                  <a:extLst>
                    <a:ext uri="{9D8B030D-6E8A-4147-A177-3AD203B41FA5}">
                      <a16:colId xmlns:a16="http://schemas.microsoft.com/office/drawing/2014/main" val="2309883664"/>
                    </a:ext>
                  </a:extLst>
                </a:gridCol>
                <a:gridCol w="7216780">
                  <a:extLst>
                    <a:ext uri="{9D8B030D-6E8A-4147-A177-3AD203B41FA5}">
                      <a16:colId xmlns:a16="http://schemas.microsoft.com/office/drawing/2014/main" val="2000012422"/>
                    </a:ext>
                  </a:extLst>
                </a:gridCol>
              </a:tblGrid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置信度等级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总分范围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触发操作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0752036"/>
                  </a:ext>
                </a:extLst>
              </a:tr>
              <a:tr h="7601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高置信度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≥</a:t>
                      </a:r>
                      <a:r>
                        <a:rPr lang="en-US" altLang="zh-CN" dirty="0"/>
                        <a:t>4 </a:t>
                      </a:r>
                      <a:r>
                        <a:rPr lang="zh-CN" altLang="en-US" dirty="0"/>
                        <a:t>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流程正常推进（如建模步骤结束后，直接进入代码生成）；无需额外修正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047307"/>
                  </a:ext>
                </a:extLst>
              </a:tr>
              <a:tr h="7601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中置信度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3-3.9 </a:t>
                      </a:r>
                      <a:r>
                        <a:rPr lang="zh-CN" altLang="en-US" dirty="0"/>
                        <a:t>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触发 “轻量修正”：</a:t>
                      </a:r>
                      <a:r>
                        <a:rPr lang="en-US" altLang="zh-CN" dirty="0"/>
                        <a:t>LLM </a:t>
                      </a:r>
                      <a:r>
                        <a:rPr lang="zh-CN" altLang="en-US" dirty="0"/>
                        <a:t>基于自身扣分理由，自动修正输出（如补充求和上下界、修正变量名拼写）；修正后重新评分，若仍未达 </a:t>
                      </a:r>
                      <a:r>
                        <a:rPr lang="en-US" altLang="zh-CN" dirty="0"/>
                        <a:t>4 </a:t>
                      </a:r>
                      <a:r>
                        <a:rPr lang="zh-CN" altLang="en-US" dirty="0"/>
                        <a:t>分，重复修正（最多 </a:t>
                      </a:r>
                      <a:r>
                        <a:rPr lang="en-US" altLang="zh-CN" dirty="0"/>
                        <a:t>2 </a:t>
                      </a:r>
                      <a:r>
                        <a:rPr lang="zh-CN" altLang="en-US" dirty="0"/>
                        <a:t>次），仍不达标则升级为低置信度处理。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945212"/>
                  </a:ext>
                </a:extLst>
              </a:tr>
              <a:tr h="7601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低置信度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&lt;3 </a:t>
                      </a:r>
                      <a:r>
                        <a:rPr lang="zh-CN" altLang="en-US" dirty="0"/>
                        <a:t>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触发 “深度干预”：</a:t>
                      </a:r>
                    </a:p>
                    <a:p>
                      <a:pPr algn="ctr"/>
                      <a:r>
                        <a:rPr lang="en-US" altLang="zh-CN" dirty="0"/>
                        <a:t>1. </a:t>
                      </a:r>
                      <a:r>
                        <a:rPr lang="zh-CN" altLang="en-US" dirty="0"/>
                        <a:t>若为参数提取 </a:t>
                      </a:r>
                      <a:r>
                        <a:rPr lang="en-US" altLang="zh-CN" dirty="0"/>
                        <a:t>/ </a:t>
                      </a:r>
                      <a:r>
                        <a:rPr lang="zh-CN" altLang="en-US" dirty="0"/>
                        <a:t>建模阶段：生成自然语言询问，向用户确认关键信息（如 “你提到的‘原材料限制’是否包含所有产品？请补充具体数值或约束范围”）；</a:t>
                      </a:r>
                    </a:p>
                    <a:p>
                      <a:pPr algn="ctr"/>
                      <a:r>
                        <a:rPr lang="en-US" altLang="zh-CN" dirty="0"/>
                        <a:t>2. </a:t>
                      </a:r>
                      <a:r>
                        <a:rPr lang="zh-CN" altLang="en-US" dirty="0"/>
                        <a:t>若为代码生成阶段：调用更强 </a:t>
                      </a:r>
                      <a:r>
                        <a:rPr lang="en-US" altLang="zh-CN" dirty="0"/>
                        <a:t>LLM</a:t>
                      </a:r>
                      <a:r>
                        <a:rPr lang="zh-CN" altLang="en-US" dirty="0"/>
                        <a:t>（如 </a:t>
                      </a:r>
                      <a:r>
                        <a:rPr lang="en-US" altLang="zh-CN" dirty="0"/>
                        <a:t>GPT-4o</a:t>
                      </a:r>
                      <a:r>
                        <a:rPr lang="zh-CN" altLang="en-US" dirty="0"/>
                        <a:t>）替代基础 </a:t>
                      </a:r>
                      <a:r>
                        <a:rPr lang="en-US" altLang="zh-CN" dirty="0"/>
                        <a:t>LLM</a:t>
                      </a:r>
                      <a:r>
                        <a:rPr lang="zh-CN" altLang="en-US" dirty="0"/>
                        <a:t>，重新生成代码并评分；</a:t>
                      </a:r>
                    </a:p>
                    <a:p>
                      <a:pPr algn="ctr"/>
                      <a:r>
                        <a:rPr lang="en-US" altLang="zh-CN" dirty="0"/>
                        <a:t>3. </a:t>
                      </a:r>
                      <a:r>
                        <a:rPr lang="zh-CN" altLang="en-US" dirty="0"/>
                        <a:t>用户确认后或强 </a:t>
                      </a:r>
                      <a:r>
                        <a:rPr lang="en-US" altLang="zh-CN" dirty="0"/>
                        <a:t>LLM </a:t>
                      </a:r>
                      <a:r>
                        <a:rPr lang="zh-CN" altLang="en-US" dirty="0"/>
                        <a:t>重新输出后，返回原步骤继续流程。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7746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81478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48D91A-5379-BE6E-54B2-696F34CEB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C782E2B7-99BF-4FCB-5664-1631BF61AB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3128452B-DFA1-DACE-0FE6-41855759A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1BC0D0CC-9B56-E6B5-A7F6-EF934882DF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376B80D4-A6B7-CF5D-EB2F-7727CBC408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FBDBF54E-623D-B5FF-FEBF-CDAA2FA92F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D6336B9B-9DC5-5358-97E1-B821F426E71A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03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效率优化模块：提升复杂问题求解速度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B18C2844-D7F6-1493-6AF9-7B202DCFFD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023542"/>
            <a:ext cx="10981805" cy="54037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0452AB0-5F57-3236-D6D7-85D9E0166BD4}"/>
              </a:ext>
            </a:extLst>
          </p:cNvPr>
          <p:cNvSpPr txBox="1"/>
          <p:nvPr/>
        </p:nvSpPr>
        <p:spPr>
          <a:xfrm>
            <a:off x="1000611" y="1413063"/>
            <a:ext cx="1002235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结构检测代理：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识别问题中的特殊结构（如 SOS 约束、指示变量），转化为求解器可优化的格式（如将 “一组变量最多一个非零” 转化为 SOS-1 约束，Gurobi 可针对性优化分支策略）。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endParaRPr lang="zh-CN" alt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高级编码代理：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对大规模问题采用 “约束筛选（Sifting）”“延迟约束生成” 等技术（如 SCUC 电力调度问题中，先求解核心约束，再迭代添加非活跃约束），减少求解时间。</a:t>
            </a:r>
          </a:p>
        </p:txBody>
      </p:sp>
    </p:spTree>
    <p:extLst>
      <p:ext uri="{BB962C8B-B14F-4D97-AF65-F5344CB8AC3E}">
        <p14:creationId xmlns:p14="http://schemas.microsoft.com/office/powerpoint/2010/main" val="254104151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9C2F56-8097-F3F7-E72A-7C7786C90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DD79FDC6-03FB-9E1B-C07F-7564E185983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19FD9D31-CB54-F6B5-2CD5-4FF69119D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75F2FE19-65D8-CFE4-9A1F-57F74A348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B48FC653-A8C4-26DB-FCF2-02ABF3A56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3B0CA104-5976-E545-B320-0A3EA64C7E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70F37B65-1EA3-C827-E999-76A6B5D87DFC}"/>
              </a:ext>
            </a:extLst>
          </p:cNvPr>
          <p:cNvSpPr/>
          <p:nvPr/>
        </p:nvSpPr>
        <p:spPr>
          <a:xfrm>
            <a:off x="1131686" y="200303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03 </a:t>
            </a: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效率优化模块：提升复杂问题求解速度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6568F1BC-BD8D-4A1B-B27D-2106A36AB1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097" y="1023542"/>
            <a:ext cx="10981805" cy="54037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A9772E6-B4F8-5E04-2232-DA4309580326}"/>
              </a:ext>
            </a:extLst>
          </p:cNvPr>
          <p:cNvSpPr txBox="1"/>
          <p:nvPr/>
        </p:nvSpPr>
        <p:spPr>
          <a:xfrm>
            <a:off x="1000611" y="1413063"/>
            <a:ext cx="1002235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结构检测代理：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识别问题中的特殊结构（如 SOS 约束、指示变量），转化为求解器可优化的格式（如将 “一组变量最多一个非零” 转化为 SOS-1 约束，Gurobi 可针对性优化分支策略）。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endParaRPr lang="zh-CN" altLang="en-US" sz="3200" b="1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  <a:p>
            <a:r>
              <a:rPr lang="zh-CN" alt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高级编码代理：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rPr>
              <a:t>对大规模问题采用 “约束筛选（Sifting）”“延迟约束生成” 等技术（如 SCUC 电力调度问题中，先求解核心约束，再迭代添加非活跃约束），减少求解时间。</a:t>
            </a:r>
          </a:p>
        </p:txBody>
      </p:sp>
    </p:spTree>
    <p:extLst>
      <p:ext uri="{BB962C8B-B14F-4D97-AF65-F5344CB8AC3E}">
        <p14:creationId xmlns:p14="http://schemas.microsoft.com/office/powerpoint/2010/main" val="124453979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38FD87-C34C-E408-B4A7-6DCB672A1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6CB45ABE-3B04-A941-33C3-3CB28D477B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4B7C3944-EC16-0552-CF7F-AF2575117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D5C96DA4-9C7F-0378-68F1-90D3C7C34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F8E232DD-AFDD-7A62-E4EA-A63B01FBF4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2B306BA1-9B3D-44FC-AE24-599F6730D6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A56C1B59-1A47-2CE3-EB2C-B300638F1B8B}"/>
              </a:ext>
            </a:extLst>
          </p:cNvPr>
          <p:cNvSpPr/>
          <p:nvPr/>
        </p:nvSpPr>
        <p:spPr>
          <a:xfrm>
            <a:off x="1076454" y="171309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MiSans" pitchFamily="34" charset="-120"/>
              </a:rPr>
              <a:t>整体流程回顾</a:t>
            </a:r>
            <a:endParaRPr lang="en-US" altLang="zh-CN" sz="20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13DBC8F-CF9E-2847-41D5-A53417E412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6454" y="834103"/>
            <a:ext cx="4848040" cy="581561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34471272-67A7-6CF6-AFFC-B92755C5178B}"/>
              </a:ext>
            </a:extLst>
          </p:cNvPr>
          <p:cNvSpPr txBox="1"/>
          <p:nvPr/>
        </p:nvSpPr>
        <p:spPr>
          <a:xfrm>
            <a:off x="6005858" y="2821141"/>
            <a:ext cx="6422278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1800"/>
              </a:spcBef>
              <a:spcAft>
                <a:spcPts val="1200"/>
              </a:spcAft>
              <a:buNone/>
            </a:pPr>
            <a:r>
              <a:rPr lang="zh-CN" altLang="en-US" sz="2400" b="1" i="0" u="none" strike="noStrike" dirty="0">
                <a:solidFill>
                  <a:srgbClr val="0969DA"/>
                </a:solidFill>
                <a:effectLst/>
                <a:latin typeface="-apple-system"/>
                <a:hlinkClick r:id="rId9"/>
              </a:rPr>
              <a:t>流程演示</a:t>
            </a:r>
            <a:endParaRPr lang="en-US" altLang="zh-CN" sz="2400" b="1" i="0" u="none" strike="noStrike" dirty="0">
              <a:solidFill>
                <a:srgbClr val="0969DA"/>
              </a:solidFill>
              <a:effectLst/>
              <a:latin typeface="-apple-system"/>
              <a:hlinkClick r:id="rId9"/>
            </a:endParaRPr>
          </a:p>
          <a:p>
            <a:pPr algn="ctr">
              <a:spcBef>
                <a:spcPts val="1800"/>
              </a:spcBef>
              <a:spcAft>
                <a:spcPts val="1200"/>
              </a:spcAft>
              <a:buNone/>
            </a:pPr>
            <a:r>
              <a:rPr lang="en-US" altLang="zh-CN" sz="2400" b="1" i="0" u="none" strike="noStrike" dirty="0">
                <a:solidFill>
                  <a:srgbClr val="0969DA"/>
                </a:solidFill>
                <a:effectLst/>
                <a:latin typeface="-apple-system"/>
                <a:hlinkClick r:id="rId9"/>
              </a:rPr>
              <a:t>https://optimus-solver.com/</a:t>
            </a:r>
            <a:endParaRPr lang="en-US" altLang="zh-CN" sz="2400" b="1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71483422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7-d3k7jgos8jdo4os5e54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520000">
            <a:off x="10471785" y="-925195"/>
            <a:ext cx="2444750" cy="244475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78840" y="1196975"/>
            <a:ext cx="10705465" cy="6597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30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2025/11/21</a:t>
            </a:r>
            <a:endParaRPr lang="en-US" sz="1600" dirty="0">
              <a:latin typeface="+mn-ea"/>
            </a:endParaRPr>
          </a:p>
        </p:txBody>
      </p:sp>
      <p:sp>
        <p:nvSpPr>
          <p:cNvPr id="6" name="Shape 1"/>
          <p:cNvSpPr/>
          <p:nvPr/>
        </p:nvSpPr>
        <p:spPr>
          <a:xfrm flipH="1">
            <a:off x="4814570" y="3940175"/>
            <a:ext cx="6555740" cy="0"/>
          </a:xfrm>
          <a:prstGeom prst="line">
            <a:avLst/>
          </a:prstGeom>
          <a:noFill/>
          <a:ln w="38100">
            <a:solidFill>
              <a:srgbClr val="4874CB"/>
            </a:solidFill>
            <a:prstDash val="solid"/>
            <a:headEnd type="none"/>
            <a:tailEnd type="none"/>
          </a:ln>
        </p:spPr>
      </p:sp>
      <p:pic>
        <p:nvPicPr>
          <p:cNvPr id="7" name="Image 3" descr="https://kimi-img.moonshot.cn/pub/slides/slides_tmpl/image/25-10-10-11:13:05-d3k7jg8s8jdo4os5e4g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0760" y="4203065"/>
            <a:ext cx="303530" cy="14287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965065" y="1872615"/>
            <a:ext cx="6619240" cy="23260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6000" dirty="0">
                <a:solidFill>
                  <a:srgbClr val="4874CB"/>
                </a:solidFill>
                <a:latin typeface="+mn-ea"/>
                <a:cs typeface="MiSans" pitchFamily="34" charset="-120"/>
              </a:rPr>
              <a:t>感谢您的观看</a:t>
            </a:r>
            <a:endParaRPr lang="en-US" sz="1600" dirty="0">
              <a:latin typeface="+mn-ea"/>
            </a:endParaRPr>
          </a:p>
          <a:p>
            <a:pPr algn="r">
              <a:lnSpc>
                <a:spcPct val="100000"/>
              </a:lnSpc>
            </a:pPr>
            <a:r>
              <a:rPr lang="en-US" sz="8000" dirty="0">
                <a:solidFill>
                  <a:srgbClr val="000000"/>
                </a:solidFill>
                <a:latin typeface="+mn-ea"/>
                <a:cs typeface="MiSans" pitchFamily="34" charset="-120"/>
              </a:rPr>
              <a:t>THANKS</a:t>
            </a:r>
            <a:endParaRPr lang="en-US" sz="1600" dirty="0">
              <a:latin typeface="+mn-ea"/>
            </a:endParaRPr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803B52F9-4677-28EB-E66F-D31CEE4EB759}"/>
              </a:ext>
            </a:extLst>
          </p:cNvPr>
          <p:cNvSpPr/>
          <p:nvPr/>
        </p:nvSpPr>
        <p:spPr>
          <a:xfrm>
            <a:off x="5693040" y="4096595"/>
            <a:ext cx="6212571" cy="11396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程彦彰  王云峰</a:t>
            </a:r>
            <a:endParaRPr lang="en-US" altLang="zh-CN" sz="3600" b="1" dirty="0">
              <a:solidFill>
                <a:schemeClr val="accent1">
                  <a:lumMod val="75000"/>
                </a:schemeClr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100000"/>
              </a:lnSpc>
            </a:pPr>
            <a:r>
              <a:rPr lang="zh-CN" altLang="en-US" sz="3600" b="1" dirty="0">
                <a:solidFill>
                  <a:schemeClr val="accent1">
                    <a:lumMod val="75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马梓灿  常宇轩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1E43BD-8825-AA37-58C0-417635417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93B8CBF6-BC9F-644C-F0B8-9D2B1E14CC2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C1F9C4AF-24DC-96DA-C9D2-0E12769E8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3A0AB613-8BF8-14A0-13D1-D98B94C52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889621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CE73872D-AA90-87E9-B06E-02432B03D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3E9871CF-2222-CE22-C724-4616CD6817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2E8333E1-96B0-8729-42EF-77BA1235D8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30577C4F-5595-B033-94E2-C7F3C49E0FEB}"/>
              </a:ext>
            </a:extLst>
          </p:cNvPr>
          <p:cNvSpPr/>
          <p:nvPr/>
        </p:nvSpPr>
        <p:spPr>
          <a:xfrm>
            <a:off x="1038515" y="201295"/>
            <a:ext cx="678053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优化建模问题定义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A09F182-BF22-5F70-14DB-3294DFCC2240}"/>
              </a:ext>
            </a:extLst>
          </p:cNvPr>
          <p:cNvSpPr txBox="1"/>
          <p:nvPr/>
        </p:nvSpPr>
        <p:spPr>
          <a:xfrm>
            <a:off x="651189" y="1677730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</a:rPr>
              <a:t>先搞懂 —— 啥是 “优化建模”？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B68E8E6-1A1B-88FB-9555-9F83CE807CF9}"/>
              </a:ext>
            </a:extLst>
          </p:cNvPr>
          <p:cNvSpPr txBox="1"/>
          <p:nvPr/>
        </p:nvSpPr>
        <p:spPr>
          <a:xfrm>
            <a:off x="1108712" y="2347733"/>
            <a:ext cx="997140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不是 “找最好的答案”，而是 “把问题说清楚，让计算机找最好的答案”</a:t>
            </a: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举个栗子：</a:t>
            </a:r>
          </a:p>
          <a:p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</a:rPr>
              <a:t>现实需求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：“超市补货，别缺货也别堆太多”</a:t>
            </a:r>
          </a:p>
          <a:p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</a:rPr>
              <a:t>建模过程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：把 “补货” 变成 “目标（最小化成本）+ 规则（库存≥销量、仓库≤容量）+ 可计算的数学公式”</a:t>
            </a:r>
          </a:p>
          <a:p>
            <a:r>
              <a:rPr lang="zh-CN" altLang="en-US" sz="2400" b="1" dirty="0">
                <a:solidFill>
                  <a:schemeClr val="bg2">
                    <a:lumMod val="50000"/>
                  </a:schemeClr>
                </a:solidFill>
              </a:rPr>
              <a:t>最终结果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：计算机直接算出 “每种商品补多少、什么时候补”</a:t>
            </a: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一句话总结</a:t>
            </a:r>
          </a:p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建模 = 把 “凭经验干活” 变成 “按数据 + 规则算最优”，但第一步得先 “教会计算机懂你的问题”</a:t>
            </a:r>
          </a:p>
        </p:txBody>
      </p:sp>
    </p:spTree>
    <p:extLst>
      <p:ext uri="{BB962C8B-B14F-4D97-AF65-F5344CB8AC3E}">
        <p14:creationId xmlns:p14="http://schemas.microsoft.com/office/powerpoint/2010/main" val="133113702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CED51C-8558-425B-82AC-7D27523AD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B10E32A4-7FD2-AABE-8873-6D7C3AB546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0783B590-0DF6-F62E-9EC5-01726F4EC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E9D9AB42-9479-B636-7098-A9E9ADBD0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889621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994E7F55-60E0-16B0-1C06-49CEE3B820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07B2812E-5A7D-6792-8F5E-4BF8D13DDD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A8B977DC-0EF0-8500-1DC7-39025726D3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6E557B1D-6F12-0EF0-0D0F-7633DA9E1527}"/>
              </a:ext>
            </a:extLst>
          </p:cNvPr>
          <p:cNvSpPr/>
          <p:nvPr/>
        </p:nvSpPr>
        <p:spPr>
          <a:xfrm>
            <a:off x="1038515" y="201295"/>
            <a:ext cx="998445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优化建模问题核心壁垒</a:t>
            </a:r>
            <a:r>
              <a:rPr lang="en-US" altLang="zh-CN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1—— 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把 “大白话需求” 翻译成 “数学话”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AD686AE-A689-ABAC-1D07-E029186FA747}"/>
              </a:ext>
            </a:extLst>
          </p:cNvPr>
          <p:cNvSpPr txBox="1"/>
          <p:nvPr/>
        </p:nvSpPr>
        <p:spPr>
          <a:xfrm>
            <a:off x="1935159" y="2129933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1</a:t>
            </a:r>
            <a:r>
              <a:rPr lang="zh-CN" altLang="en-US" sz="3200" b="1" dirty="0">
                <a:solidFill>
                  <a:schemeClr val="accent1"/>
                </a:solidFill>
              </a:rPr>
              <a:t>）需求越模糊，翻译越难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BD88D6-1946-EBCE-C2AD-A502884C0AE9}"/>
              </a:ext>
            </a:extLst>
          </p:cNvPr>
          <p:cNvSpPr txBox="1"/>
          <p:nvPr/>
        </p:nvSpPr>
        <p:spPr>
          <a:xfrm>
            <a:off x="1935159" y="3429000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2</a:t>
            </a:r>
            <a:r>
              <a:rPr lang="zh-CN" altLang="en-US" sz="3200" b="1" dirty="0">
                <a:solidFill>
                  <a:schemeClr val="accent1"/>
                </a:solidFill>
              </a:rPr>
              <a:t>）难在 “把模糊规则说死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35E54E2-ECD0-E586-04B5-DF25A4236498}"/>
              </a:ext>
            </a:extLst>
          </p:cNvPr>
          <p:cNvSpPr txBox="1"/>
          <p:nvPr/>
        </p:nvSpPr>
        <p:spPr>
          <a:xfrm>
            <a:off x="1935159" y="4627518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3</a:t>
            </a:r>
            <a:r>
              <a:rPr lang="zh-CN" altLang="en-US" sz="3200" b="1" dirty="0">
                <a:solidFill>
                  <a:schemeClr val="accent1"/>
                </a:solidFill>
              </a:rPr>
              <a:t>）还要避开 “数学陷阱”</a:t>
            </a:r>
          </a:p>
        </p:txBody>
      </p:sp>
    </p:spTree>
    <p:extLst>
      <p:ext uri="{BB962C8B-B14F-4D97-AF65-F5344CB8AC3E}">
        <p14:creationId xmlns:p14="http://schemas.microsoft.com/office/powerpoint/2010/main" val="145863570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59C5B0-72A9-E95B-8488-89C6B7BA3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605F88A-9589-9D35-CC07-3660EC81C51C}"/>
              </a:ext>
            </a:extLst>
          </p:cNvPr>
          <p:cNvSpPr txBox="1"/>
          <p:nvPr/>
        </p:nvSpPr>
        <p:spPr>
          <a:xfrm>
            <a:off x="452415" y="393635"/>
            <a:ext cx="812341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+mn-ea"/>
              </a:rPr>
              <a:t>现实中的需求长这样（大白话）：</a:t>
            </a:r>
          </a:p>
          <a:p>
            <a:r>
              <a:rPr lang="zh-CN" altLang="en-US" sz="2000" dirty="0">
                <a:latin typeface="+mn-ea"/>
              </a:rPr>
              <a:t>“工厂安排生产，尽量多赚钱，别浪费原材料”</a:t>
            </a:r>
          </a:p>
          <a:p>
            <a:r>
              <a:rPr lang="zh-CN" altLang="en-US" sz="2000" dirty="0">
                <a:latin typeface="+mn-ea"/>
              </a:rPr>
              <a:t>“医院排手术，让病人等得少，医生也别太累”</a:t>
            </a:r>
          </a:p>
          <a:p>
            <a:r>
              <a:rPr lang="zh-CN" altLang="en-US" sz="2000" dirty="0">
                <a:latin typeface="+mn-ea"/>
              </a:rPr>
              <a:t>建模要翻译成这样（数学话）：</a:t>
            </a:r>
          </a:p>
          <a:p>
            <a:r>
              <a:rPr lang="zh-CN" altLang="en-US" sz="2000" dirty="0">
                <a:latin typeface="+mn-ea"/>
              </a:rPr>
              <a:t>目标：max（产品 A 产量 × 单价 + 产品 B 产量 × 单价）</a:t>
            </a:r>
          </a:p>
          <a:p>
            <a:r>
              <a:rPr lang="zh-CN" altLang="en-US" sz="2000" dirty="0">
                <a:latin typeface="+mn-ea"/>
              </a:rPr>
              <a:t>约束：产品 A× 原材料 1 消耗 + 产品 B× 原材料 1 消耗 ≤ 原材料 1 总量</a:t>
            </a:r>
          </a:p>
          <a:p>
            <a:r>
              <a:rPr lang="zh-CN" altLang="en-US" sz="2000" dirty="0">
                <a:latin typeface="+mn-ea"/>
              </a:rPr>
              <a:t>变量：产品 A 产量（≥0，整数）、产品 B 产量（≥0，整数）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1A6E39F-5F6F-B087-EB6D-5B31E15BE2E4}"/>
              </a:ext>
            </a:extLst>
          </p:cNvPr>
          <p:cNvSpPr txBox="1"/>
          <p:nvPr/>
        </p:nvSpPr>
        <p:spPr>
          <a:xfrm>
            <a:off x="3097961" y="2940728"/>
            <a:ext cx="728634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栗子 1：“别浪费原材料”→ 得明确 “浪费” 是啥？是 “总消耗≤库存” 还是 “单批次消耗≤单次进货”？</a:t>
            </a:r>
          </a:p>
          <a:p>
            <a:r>
              <a:rPr lang="zh-CN" altLang="en-US" dirty="0">
                <a:latin typeface="+mn-ea"/>
              </a:rPr>
              <a:t>栗子 2：“医生别太累”→ 得量化 “累”：每天手术≤8 小时？连续工作≤4 小时？</a:t>
            </a:r>
          </a:p>
          <a:p>
            <a:r>
              <a:rPr lang="zh-CN" altLang="en-US" dirty="0">
                <a:latin typeface="+mn-ea"/>
              </a:rPr>
              <a:t>关键问题：普通人说不清 “量化标准”，专家能 —— 这就是门槛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148C3D5-5137-FD6B-A11A-70309999719D}"/>
              </a:ext>
            </a:extLst>
          </p:cNvPr>
          <p:cNvSpPr txBox="1"/>
          <p:nvPr/>
        </p:nvSpPr>
        <p:spPr>
          <a:xfrm>
            <a:off x="889986" y="4775265"/>
            <a:ext cx="60945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比如：“生产 3.5 件产品” 在数学上能算，但现实中不可能</a:t>
            </a:r>
          </a:p>
          <a:p>
            <a:r>
              <a:rPr lang="zh-CN" altLang="en-US" dirty="0">
                <a:latin typeface="+mn-ea"/>
              </a:rPr>
              <a:t>建模得提前说清：变量是 “整数”（件数）还是 “小数”（重量）</a:t>
            </a:r>
          </a:p>
          <a:p>
            <a:r>
              <a:rPr lang="zh-CN" altLang="en-US" dirty="0">
                <a:latin typeface="+mn-ea"/>
              </a:rPr>
              <a:t>少这一步，结果再优也没用 —— 这得懂数学规则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487E8F5-9B4A-9973-1FC9-342C949ACF2B}"/>
              </a:ext>
            </a:extLst>
          </p:cNvPr>
          <p:cNvSpPr txBox="1"/>
          <p:nvPr/>
        </p:nvSpPr>
        <p:spPr>
          <a:xfrm>
            <a:off x="6480699" y="1020931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1-1</a:t>
            </a:r>
            <a:endParaRPr lang="zh-CN" altLang="en-US" sz="32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49CB70E-0D70-2865-4198-2B0479A943FE}"/>
              </a:ext>
            </a:extLst>
          </p:cNvPr>
          <p:cNvSpPr txBox="1"/>
          <p:nvPr/>
        </p:nvSpPr>
        <p:spPr>
          <a:xfrm>
            <a:off x="7528264" y="5083041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1-3</a:t>
            </a:r>
            <a:endParaRPr lang="zh-CN" altLang="en-US" sz="3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57B941E-3C9B-0588-6AA0-7B7D14184BCF}"/>
              </a:ext>
            </a:extLst>
          </p:cNvPr>
          <p:cNvSpPr txBox="1"/>
          <p:nvPr/>
        </p:nvSpPr>
        <p:spPr>
          <a:xfrm>
            <a:off x="1157056" y="3428423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1-2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4464927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FE6D7F-E076-2915-4980-EDC4315B6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A56CCFA5-7720-4782-BDC4-B31C34BB7A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CE3736D1-83F5-D34A-4BA2-33E3B5BC8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8544644B-6FDA-FAD1-F7E8-C4466AD92D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889621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9FCD1CE9-8826-9D19-50C2-0C5E4A931A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ED631390-E0B8-0DEF-BB8F-C1C8109B2D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3CA8A19C-0CFD-6C81-1E56-9E7D80809E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7CF56214-0E18-E893-E6CF-6555446A84D1}"/>
              </a:ext>
            </a:extLst>
          </p:cNvPr>
          <p:cNvSpPr/>
          <p:nvPr/>
        </p:nvSpPr>
        <p:spPr>
          <a:xfrm>
            <a:off x="1038514" y="201295"/>
            <a:ext cx="10147349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优化建模问题核心壁垒</a:t>
            </a:r>
            <a:r>
              <a:rPr lang="en-US" altLang="zh-CN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2—— 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选对 “解题工具” 比 “会解题” 更难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8791563-7BF2-6574-F30B-A7EBBD90886B}"/>
              </a:ext>
            </a:extLst>
          </p:cNvPr>
          <p:cNvSpPr txBox="1"/>
          <p:nvPr/>
        </p:nvSpPr>
        <p:spPr>
          <a:xfrm>
            <a:off x="1935159" y="2129933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1</a:t>
            </a:r>
            <a:r>
              <a:rPr lang="zh-CN" altLang="en-US" sz="3200" b="1" dirty="0">
                <a:solidFill>
                  <a:schemeClr val="accent1"/>
                </a:solidFill>
              </a:rPr>
              <a:t>）优化建模有 “很多工具箱”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19F1B0-A2F1-9947-ED00-7AC2D7DAC0CD}"/>
              </a:ext>
            </a:extLst>
          </p:cNvPr>
          <p:cNvSpPr txBox="1"/>
          <p:nvPr/>
        </p:nvSpPr>
        <p:spPr>
          <a:xfrm>
            <a:off x="1935159" y="3429000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2</a:t>
            </a:r>
            <a:r>
              <a:rPr lang="zh-CN" altLang="en-US" sz="3200" b="1" dirty="0">
                <a:solidFill>
                  <a:schemeClr val="accent1"/>
                </a:solidFill>
              </a:rPr>
              <a:t>）用错工具 </a:t>
            </a:r>
            <a:r>
              <a:rPr lang="en-US" altLang="zh-CN" sz="3200" b="1" dirty="0">
                <a:solidFill>
                  <a:schemeClr val="accent1"/>
                </a:solidFill>
              </a:rPr>
              <a:t>= </a:t>
            </a:r>
            <a:r>
              <a:rPr lang="zh-CN" altLang="en-US" sz="3200" b="1" dirty="0">
                <a:solidFill>
                  <a:schemeClr val="accent1"/>
                </a:solidFill>
              </a:rPr>
              <a:t>白忙活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8C71A-E5EE-0DC5-0133-78B8E9DCC213}"/>
              </a:ext>
            </a:extLst>
          </p:cNvPr>
          <p:cNvSpPr txBox="1"/>
          <p:nvPr/>
        </p:nvSpPr>
        <p:spPr>
          <a:xfrm>
            <a:off x="1935159" y="4627518"/>
            <a:ext cx="5367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3</a:t>
            </a:r>
            <a:r>
              <a:rPr lang="zh-CN" altLang="en-US" sz="3200" b="1" dirty="0">
                <a:solidFill>
                  <a:schemeClr val="accent1"/>
                </a:solidFill>
              </a:rPr>
              <a:t>）还要懂 “工具脾气”</a:t>
            </a:r>
          </a:p>
        </p:txBody>
      </p:sp>
    </p:spTree>
    <p:extLst>
      <p:ext uri="{BB962C8B-B14F-4D97-AF65-F5344CB8AC3E}">
        <p14:creationId xmlns:p14="http://schemas.microsoft.com/office/powerpoint/2010/main" val="191773467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0021F6-B1E6-3D5C-D9DA-0399DF1C5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029AFCDC-079B-C67F-D2B2-24C24909DFDA}"/>
              </a:ext>
            </a:extLst>
          </p:cNvPr>
          <p:cNvSpPr txBox="1"/>
          <p:nvPr/>
        </p:nvSpPr>
        <p:spPr>
          <a:xfrm>
            <a:off x="8167456" y="1020931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2-1</a:t>
            </a:r>
            <a:endParaRPr lang="zh-CN" altLang="en-US" sz="32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F53C08C-3703-C89C-89C7-C6EF10C0ECD6}"/>
              </a:ext>
            </a:extLst>
          </p:cNvPr>
          <p:cNvSpPr txBox="1"/>
          <p:nvPr/>
        </p:nvSpPr>
        <p:spPr>
          <a:xfrm>
            <a:off x="7528264" y="5083041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2-3</a:t>
            </a:r>
            <a:endParaRPr lang="zh-CN" altLang="en-US" sz="3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ACEA195-13E0-7A6A-0837-35BE9BCCF74F}"/>
              </a:ext>
            </a:extLst>
          </p:cNvPr>
          <p:cNvSpPr txBox="1"/>
          <p:nvPr/>
        </p:nvSpPr>
        <p:spPr>
          <a:xfrm>
            <a:off x="1157056" y="3428423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2-2</a:t>
            </a:r>
            <a:endParaRPr lang="zh-CN" altLang="en-US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AE49DA1-E7F6-6742-38E3-731858080904}"/>
              </a:ext>
            </a:extLst>
          </p:cNvPr>
          <p:cNvSpPr txBox="1"/>
          <p:nvPr/>
        </p:nvSpPr>
        <p:spPr>
          <a:xfrm>
            <a:off x="889986" y="668883"/>
            <a:ext cx="60945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不是所有问题都用一种方法：</a:t>
            </a:r>
          </a:p>
          <a:p>
            <a:r>
              <a:rPr lang="zh-CN" altLang="en-US" dirty="0">
                <a:latin typeface="+mn-ea"/>
              </a:rPr>
              <a:t>简单问题（如 “买东西凑预算”）→ 线性规划（LP）</a:t>
            </a:r>
          </a:p>
          <a:p>
            <a:r>
              <a:rPr lang="zh-CN" altLang="en-US" dirty="0">
                <a:latin typeface="+mn-ea"/>
              </a:rPr>
              <a:t>要整数结果（如 “生产多少件”）→ 整数规划（IP）</a:t>
            </a:r>
          </a:p>
          <a:p>
            <a:r>
              <a:rPr lang="zh-CN" altLang="en-US" dirty="0">
                <a:latin typeface="+mn-ea"/>
              </a:rPr>
              <a:t>又要整数又要复杂规则（如 “排航班 + 算燃油”）→ 混合整数规划（MILP）</a:t>
            </a:r>
          </a:p>
          <a:p>
            <a:r>
              <a:rPr lang="zh-CN" altLang="en-US" dirty="0">
                <a:latin typeface="+mn-ea"/>
              </a:rPr>
              <a:t>普通人：不知道 “自己的问题该用哪个工具箱”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FC8C024-2652-23B9-67B2-CFC44BA5F3B1}"/>
              </a:ext>
            </a:extLst>
          </p:cNvPr>
          <p:cNvSpPr txBox="1"/>
          <p:nvPr/>
        </p:nvSpPr>
        <p:spPr>
          <a:xfrm>
            <a:off x="3047260" y="2692555"/>
            <a:ext cx="6094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反例 1：把 “排手术”（需整数变量）用 “线性规划” 算→ 得出 “0.7 台手术”，完全没用</a:t>
            </a:r>
          </a:p>
          <a:p>
            <a:r>
              <a:rPr lang="zh-CN" altLang="en-US" dirty="0">
                <a:latin typeface="+mn-ea"/>
              </a:rPr>
              <a:t>反例 2：把 “简单补货” 用 “复杂算法”→ 算得又慢又没必要</a:t>
            </a:r>
          </a:p>
          <a:p>
            <a:r>
              <a:rPr lang="zh-CN" altLang="en-US" dirty="0">
                <a:latin typeface="+mn-ea"/>
              </a:rPr>
              <a:t>专家能力：扫一眼问题，就知道 “该用哪个工具”—— 这得靠多年经验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38F0190-106B-3BB9-0A8C-9D34A068200E}"/>
              </a:ext>
            </a:extLst>
          </p:cNvPr>
          <p:cNvSpPr txBox="1"/>
          <p:nvPr/>
        </p:nvSpPr>
        <p:spPr>
          <a:xfrm>
            <a:off x="952130" y="4450728"/>
            <a:ext cx="6094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比如：同样是 MILP</a:t>
            </a:r>
            <a:r>
              <a:rPr lang="en-US" altLang="zh-CN" dirty="0">
                <a:latin typeface="+mn-ea"/>
              </a:rPr>
              <a:t>(</a:t>
            </a:r>
            <a:r>
              <a:rPr lang="zh-CN" altLang="en-US" dirty="0">
                <a:latin typeface="+mn-ea"/>
              </a:rPr>
              <a:t>混合整数规划</a:t>
            </a:r>
            <a:r>
              <a:rPr lang="en-US" altLang="zh-CN" dirty="0">
                <a:latin typeface="+mn-ea"/>
              </a:rPr>
              <a:t>)</a:t>
            </a:r>
            <a:r>
              <a:rPr lang="zh-CN" altLang="en-US" dirty="0">
                <a:latin typeface="+mn-ea"/>
              </a:rPr>
              <a:t>，有的工具擅长 “多约束”，有的擅长 “大数据”</a:t>
            </a:r>
          </a:p>
          <a:p>
            <a:r>
              <a:rPr lang="zh-CN" altLang="en-US" dirty="0">
                <a:latin typeface="+mn-ea"/>
              </a:rPr>
              <a:t>建模时得提前适配：比如给工具加 “优先算这个变量” 的提示</a:t>
            </a:r>
          </a:p>
          <a:p>
            <a:r>
              <a:rPr lang="zh-CN" altLang="en-US" dirty="0">
                <a:latin typeface="+mn-ea"/>
              </a:rPr>
              <a:t>普通人：连工具都叫不上名，更别说 “适配” 了</a:t>
            </a:r>
          </a:p>
        </p:txBody>
      </p:sp>
    </p:spTree>
    <p:extLst>
      <p:ext uri="{BB962C8B-B14F-4D97-AF65-F5344CB8AC3E}">
        <p14:creationId xmlns:p14="http://schemas.microsoft.com/office/powerpoint/2010/main" val="319291676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D9BEF4-93DC-0149-78A3-284299D15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6-d3k7jggs8jdo4os5e4rg.png">
            <a:extLst>
              <a:ext uri="{FF2B5EF4-FFF2-40B4-BE49-F238E27FC236}">
                <a16:creationId xmlns:a16="http://schemas.microsoft.com/office/drawing/2014/main" id="{BA13E5C7-8041-EAA4-B6A2-8C6D6D689D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rcRect l="128" t="26683" r="-128" b="-4046"/>
          <a:stretch/>
        </p:blipFill>
        <p:spPr>
          <a:xfrm>
            <a:off x="5582285" y="0"/>
            <a:ext cx="6927215" cy="20764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07-d3k7jgos8jdo4os5e58g.png">
            <a:extLst>
              <a:ext uri="{FF2B5EF4-FFF2-40B4-BE49-F238E27FC236}">
                <a16:creationId xmlns:a16="http://schemas.microsoft.com/office/drawing/2014/main" id="{4F11CD07-2231-144D-B8E4-79F5C73CA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3481070"/>
            <a:ext cx="515620" cy="5360035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0-11:13:10-d3k7jhgs8jdo4os5e630.png">
            <a:extLst>
              <a:ext uri="{FF2B5EF4-FFF2-40B4-BE49-F238E27FC236}">
                <a16:creationId xmlns:a16="http://schemas.microsoft.com/office/drawing/2014/main" id="{8BEA9E9B-300C-7891-0D51-D4FE5766E1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39" y="1508125"/>
            <a:ext cx="10889621" cy="491934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0-11:13:07-d3k7jgos8jdo4os5e570.png">
            <a:extLst>
              <a:ext uri="{FF2B5EF4-FFF2-40B4-BE49-F238E27FC236}">
                <a16:creationId xmlns:a16="http://schemas.microsoft.com/office/drawing/2014/main" id="{41AEA4CF-FD81-DC31-EF59-DA5C677BB1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5" y="208280"/>
            <a:ext cx="1073150" cy="55499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0-11:13:07-d3k7jgos8jdo4os5e54g.png">
            <a:extLst>
              <a:ext uri="{FF2B5EF4-FFF2-40B4-BE49-F238E27FC236}">
                <a16:creationId xmlns:a16="http://schemas.microsoft.com/office/drawing/2014/main" id="{ECAC77EE-A9E4-F71C-74C3-1B89207F4C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1520000">
            <a:off x="10706735" y="-624205"/>
            <a:ext cx="1950720" cy="1950720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0-11:13:06-d3k7jggs8jdo4os5e4n0.png">
            <a:extLst>
              <a:ext uri="{FF2B5EF4-FFF2-40B4-BE49-F238E27FC236}">
                <a16:creationId xmlns:a16="http://schemas.microsoft.com/office/drawing/2014/main" id="{81D16036-A97B-712B-D251-319B3C7973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2965" y="394335"/>
            <a:ext cx="628015" cy="18288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540E39E7-A6BC-6CB3-8E26-9CDEA130D5B4}"/>
              </a:ext>
            </a:extLst>
          </p:cNvPr>
          <p:cNvSpPr/>
          <p:nvPr/>
        </p:nvSpPr>
        <p:spPr>
          <a:xfrm>
            <a:off x="1038515" y="201295"/>
            <a:ext cx="9984450" cy="6229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优化建模问题核心壁垒</a:t>
            </a:r>
            <a:r>
              <a:rPr lang="en-US" altLang="zh-CN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3——</a:t>
            </a:r>
            <a:r>
              <a:rPr lang="zh-CN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MiSans" pitchFamily="34" charset="-120"/>
              </a:rPr>
              <a:t>既要 “算得对”，还得 “算得快”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7140AFF-50DB-32A2-EB85-BCC64828D264}"/>
              </a:ext>
            </a:extLst>
          </p:cNvPr>
          <p:cNvSpPr txBox="1"/>
          <p:nvPr/>
        </p:nvSpPr>
        <p:spPr>
          <a:xfrm>
            <a:off x="1935158" y="2559247"/>
            <a:ext cx="84339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</a:rPr>
              <a:t>1</a:t>
            </a:r>
            <a:r>
              <a:rPr lang="zh-CN" altLang="en-US" sz="3600" b="1" dirty="0">
                <a:solidFill>
                  <a:schemeClr val="accent1"/>
                </a:solidFill>
              </a:rPr>
              <a:t>）模型 “能算” 和 “能快速算” 是两回事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0AF88D0-695A-5CDA-F231-3CE506B6F1AD}"/>
              </a:ext>
            </a:extLst>
          </p:cNvPr>
          <p:cNvSpPr txBox="1"/>
          <p:nvPr/>
        </p:nvSpPr>
        <p:spPr>
          <a:xfrm>
            <a:off x="1935158" y="4256700"/>
            <a:ext cx="69247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</a:rPr>
              <a:t>2</a:t>
            </a:r>
            <a:r>
              <a:rPr lang="zh-CN" altLang="en-US" sz="3600" b="1" dirty="0">
                <a:solidFill>
                  <a:schemeClr val="accent1"/>
                </a:solidFill>
              </a:rPr>
              <a:t>） “行业黑话” 只有专家懂</a:t>
            </a:r>
          </a:p>
        </p:txBody>
      </p:sp>
    </p:spTree>
    <p:extLst>
      <p:ext uri="{BB962C8B-B14F-4D97-AF65-F5344CB8AC3E}">
        <p14:creationId xmlns:p14="http://schemas.microsoft.com/office/powerpoint/2010/main" val="36267019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4EFA87-96EE-8535-A351-7371178DE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ECEDE63-5CCC-6112-5948-42F37C79D70B}"/>
              </a:ext>
            </a:extLst>
          </p:cNvPr>
          <p:cNvSpPr txBox="1"/>
          <p:nvPr/>
        </p:nvSpPr>
        <p:spPr>
          <a:xfrm>
            <a:off x="8167456" y="1020931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3-1</a:t>
            </a:r>
            <a:endParaRPr lang="zh-CN" altLang="en-US" sz="3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68B79CF-E3D7-F69D-A665-97BDC170572A}"/>
              </a:ext>
            </a:extLst>
          </p:cNvPr>
          <p:cNvSpPr txBox="1"/>
          <p:nvPr/>
        </p:nvSpPr>
        <p:spPr>
          <a:xfrm>
            <a:off x="952130" y="4484866"/>
            <a:ext cx="20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3-2</a:t>
            </a:r>
            <a:endParaRPr lang="zh-CN" altLang="en-US" sz="3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982FDC-FA9A-8D6D-8E16-103D46D7ACD4}"/>
              </a:ext>
            </a:extLst>
          </p:cNvPr>
          <p:cNvSpPr txBox="1"/>
          <p:nvPr/>
        </p:nvSpPr>
        <p:spPr>
          <a:xfrm>
            <a:off x="952130" y="1023552"/>
            <a:ext cx="6094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栗子：超市有 1000 种商品，按 “简单模型” 算→ 计算机可能要跑 24 小时</a:t>
            </a:r>
          </a:p>
          <a:p>
            <a:r>
              <a:rPr lang="zh-CN" altLang="en-US" dirty="0">
                <a:latin typeface="+mn-ea"/>
              </a:rPr>
              <a:t>专家建模：会加 “小技巧”→ 比如 “畅销品优先算，滞销品合并算”，1 小时出结果</a:t>
            </a:r>
          </a:p>
          <a:p>
            <a:r>
              <a:rPr lang="zh-CN" altLang="en-US" dirty="0">
                <a:latin typeface="+mn-ea"/>
              </a:rPr>
              <a:t>关键差异：普通人只关心 “算对”，专家更关心 “算得高效”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6A7142D-63B1-DB69-B4EE-814207D6910B}"/>
              </a:ext>
            </a:extLst>
          </p:cNvPr>
          <p:cNvSpPr txBox="1"/>
          <p:nvPr/>
        </p:nvSpPr>
        <p:spPr>
          <a:xfrm>
            <a:off x="2914095" y="4068621"/>
            <a:ext cx="60945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技巧 1：识别 “特殊结构”→ 比如 “一组商品最多选 3 个”，用专门的 “SOS 约束”，算得更快</a:t>
            </a:r>
          </a:p>
          <a:p>
            <a:r>
              <a:rPr lang="zh-CN" altLang="en-US" dirty="0">
                <a:latin typeface="+mn-ea"/>
              </a:rPr>
              <a:t>技巧 2：简化模型→ 去掉 “影响极小的约束”（如 “误差≤0.1%” 的规则）</a:t>
            </a:r>
          </a:p>
          <a:p>
            <a:r>
              <a:rPr lang="zh-CN" altLang="en-US" dirty="0">
                <a:latin typeface="+mn-ea"/>
              </a:rPr>
              <a:t>本质：这些技巧是 “行业黑话”，没学过、没做过的人根本不知道</a:t>
            </a:r>
          </a:p>
        </p:txBody>
      </p:sp>
    </p:spTree>
    <p:extLst>
      <p:ext uri="{BB962C8B-B14F-4D97-AF65-F5344CB8AC3E}">
        <p14:creationId xmlns:p14="http://schemas.microsoft.com/office/powerpoint/2010/main" val="250544596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2613</Words>
  <Application>Microsoft Office PowerPoint</Application>
  <PresentationFormat>宽屏</PresentationFormat>
  <Paragraphs>230</Paragraphs>
  <Slides>29</Slides>
  <Notes>29</Notes>
  <HiddenSlides>4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4" baseType="lpstr">
      <vt:lpstr>MiSans</vt:lpstr>
      <vt:lpstr>quote-cjk-patch</vt:lpstr>
      <vt:lpstr>-apple-system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OptiMUS-0.3 项目实现全景解析</dc:title>
  <dc:subject>OptiMUS-0.3 项目实现全景解析</dc:subject>
  <dc:creator>Kimi</dc:creator>
  <cp:lastModifiedBy>zican ma</cp:lastModifiedBy>
  <cp:revision>18</cp:revision>
  <dcterms:created xsi:type="dcterms:W3CDTF">2025-11-16T05:33:42Z</dcterms:created>
  <dcterms:modified xsi:type="dcterms:W3CDTF">2025-11-16T07:37:20Z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{"Label":"OptiMUS-0.3 项目实现全景解析","ContentProducer":"001191110108MACG2KBH8F10000","ProduceID":"d4cm3b6g0jb5dqc0ki00","ReservedCode1":"","ContentPropagator":"001191110108MACG2KBH8F20000","PropagateID":"d4cm3b6g0jb5dqc0ki00","ReservedCode2":""}</vt:lpwstr>
  </property>
</Properties>
</file>